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0287000" cx="18288000"/>
  <p:notesSz cx="18288000" cy="10287000"/>
  <p:embeddedFontLst>
    <p:embeddedFont>
      <p:font typeface="Tahoma"/>
      <p:regular r:id="rId28"/>
      <p:bold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g/GXCy1ziCexe0TIoKlvhXjroK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Tahom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481f66268_3_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0481f66268_3_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title"/>
          </p:nvPr>
        </p:nvSpPr>
        <p:spPr>
          <a:xfrm>
            <a:off x="2213193" y="1975994"/>
            <a:ext cx="13861613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/>
          <p:nvPr>
            <p:ph type="title"/>
          </p:nvPr>
        </p:nvSpPr>
        <p:spPr>
          <a:xfrm>
            <a:off x="2213193" y="1975994"/>
            <a:ext cx="13861613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/>
          <p:nvPr>
            <p:ph type="title"/>
          </p:nvPr>
        </p:nvSpPr>
        <p:spPr>
          <a:xfrm>
            <a:off x="2213193" y="1975994"/>
            <a:ext cx="13861613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2213193" y="1975994"/>
            <a:ext cx="13861613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10.jpg"/><Relationship Id="rId6" Type="http://schemas.openxmlformats.org/officeDocument/2006/relationships/image" Target="../media/image6.jpg"/><Relationship Id="rId7" Type="http://schemas.openxmlformats.org/officeDocument/2006/relationships/image" Target="../media/image2.jpg"/><Relationship Id="rId8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1.png"/><Relationship Id="rId13" Type="http://schemas.openxmlformats.org/officeDocument/2006/relationships/image" Target="../media/image34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1"/>
          <p:cNvGrpSpPr/>
          <p:nvPr/>
        </p:nvGrpSpPr>
        <p:grpSpPr>
          <a:xfrm>
            <a:off x="0" y="0"/>
            <a:ext cx="18312206" cy="10314195"/>
            <a:chOff x="0" y="0"/>
            <a:chExt cx="18312206" cy="10314195"/>
          </a:xfrm>
        </p:grpSpPr>
        <p:pic>
          <p:nvPicPr>
            <p:cNvPr id="44" name="Google Shape;44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07" y="27196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45;p1"/>
            <p:cNvSpPr/>
            <p:nvPr/>
          </p:nvSpPr>
          <p:spPr>
            <a:xfrm>
              <a:off x="2235482" y="6429354"/>
              <a:ext cx="4559971" cy="537315"/>
            </a:xfrm>
            <a:custGeom>
              <a:rect b="b" l="l" r="r" t="t"/>
              <a:pathLst>
                <a:path extrusionOk="0" h="428625" w="1934210">
                  <a:moveTo>
                    <a:pt x="1717130" y="428587"/>
                  </a:moveTo>
                  <a:lnTo>
                    <a:pt x="216477" y="428587"/>
                  </a:lnTo>
                  <a:lnTo>
                    <a:pt x="166839" y="422927"/>
                  </a:lnTo>
                  <a:lnTo>
                    <a:pt x="121274" y="406805"/>
                  </a:lnTo>
                  <a:lnTo>
                    <a:pt x="81080" y="381507"/>
                  </a:lnTo>
                  <a:lnTo>
                    <a:pt x="47556" y="348320"/>
                  </a:lnTo>
                  <a:lnTo>
                    <a:pt x="22002" y="308531"/>
                  </a:lnTo>
                  <a:lnTo>
                    <a:pt x="5717" y="263427"/>
                  </a:lnTo>
                  <a:lnTo>
                    <a:pt x="0" y="214293"/>
                  </a:lnTo>
                  <a:lnTo>
                    <a:pt x="5717" y="165160"/>
                  </a:lnTo>
                  <a:lnTo>
                    <a:pt x="22002" y="120056"/>
                  </a:lnTo>
                  <a:lnTo>
                    <a:pt x="47556" y="80267"/>
                  </a:lnTo>
                  <a:lnTo>
                    <a:pt x="81080" y="47080"/>
                  </a:lnTo>
                  <a:lnTo>
                    <a:pt x="121274" y="21782"/>
                  </a:lnTo>
                  <a:lnTo>
                    <a:pt x="166839" y="5660"/>
                  </a:lnTo>
                  <a:lnTo>
                    <a:pt x="216477" y="0"/>
                  </a:lnTo>
                  <a:lnTo>
                    <a:pt x="1717130" y="0"/>
                  </a:lnTo>
                  <a:lnTo>
                    <a:pt x="1766767" y="5659"/>
                  </a:lnTo>
                  <a:lnTo>
                    <a:pt x="1812332" y="21780"/>
                  </a:lnTo>
                  <a:lnTo>
                    <a:pt x="1852527" y="47076"/>
                  </a:lnTo>
                  <a:lnTo>
                    <a:pt x="1886050" y="80262"/>
                  </a:lnTo>
                  <a:lnTo>
                    <a:pt x="1911605" y="120051"/>
                  </a:lnTo>
                  <a:lnTo>
                    <a:pt x="1927890" y="165157"/>
                  </a:lnTo>
                  <a:lnTo>
                    <a:pt x="1933607" y="214293"/>
                  </a:lnTo>
                  <a:lnTo>
                    <a:pt x="1927890" y="263430"/>
                  </a:lnTo>
                  <a:lnTo>
                    <a:pt x="1911605" y="308536"/>
                  </a:lnTo>
                  <a:lnTo>
                    <a:pt x="1886050" y="348325"/>
                  </a:lnTo>
                  <a:lnTo>
                    <a:pt x="1852527" y="381510"/>
                  </a:lnTo>
                  <a:lnTo>
                    <a:pt x="1812332" y="406807"/>
                  </a:lnTo>
                  <a:lnTo>
                    <a:pt x="1766767" y="422928"/>
                  </a:lnTo>
                  <a:lnTo>
                    <a:pt x="1717130" y="428587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0" y="1823864"/>
              <a:ext cx="1935480" cy="6639559"/>
            </a:xfrm>
            <a:custGeom>
              <a:rect b="b" l="l" r="r" t="t"/>
              <a:pathLst>
                <a:path extrusionOk="0" h="6639559" w="1935480">
                  <a:moveTo>
                    <a:pt x="3484" y="6639269"/>
                  </a:moveTo>
                  <a:lnTo>
                    <a:pt x="0" y="6639269"/>
                  </a:lnTo>
                  <a:lnTo>
                    <a:pt x="0" y="0"/>
                  </a:lnTo>
                  <a:lnTo>
                    <a:pt x="3484" y="0"/>
                  </a:lnTo>
                  <a:lnTo>
                    <a:pt x="1934908" y="3319634"/>
                  </a:lnTo>
                  <a:lnTo>
                    <a:pt x="3484" y="663926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4884179" y="0"/>
              <a:ext cx="13404215" cy="10287000"/>
            </a:xfrm>
            <a:custGeom>
              <a:rect b="b" l="l" r="r" t="t"/>
              <a:pathLst>
                <a:path extrusionOk="0" h="10287000" w="13404215">
                  <a:moveTo>
                    <a:pt x="7191489" y="0"/>
                  </a:moveTo>
                  <a:lnTo>
                    <a:pt x="0" y="0"/>
                  </a:lnTo>
                  <a:lnTo>
                    <a:pt x="721207" y="1239583"/>
                  </a:lnTo>
                  <a:lnTo>
                    <a:pt x="6470282" y="1239583"/>
                  </a:lnTo>
                  <a:lnTo>
                    <a:pt x="7191489" y="0"/>
                  </a:lnTo>
                  <a:close/>
                </a:path>
                <a:path extrusionOk="0" h="10287000" w="13404215">
                  <a:moveTo>
                    <a:pt x="13403809" y="7344054"/>
                  </a:moveTo>
                  <a:lnTo>
                    <a:pt x="11500930" y="7344054"/>
                  </a:lnTo>
                  <a:lnTo>
                    <a:pt x="9788665" y="10287000"/>
                  </a:lnTo>
                  <a:lnTo>
                    <a:pt x="13403809" y="10287000"/>
                  </a:lnTo>
                  <a:lnTo>
                    <a:pt x="13403809" y="7344054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9533602" y="1823864"/>
              <a:ext cx="7726045" cy="6639559"/>
            </a:xfrm>
            <a:custGeom>
              <a:rect b="b" l="l" r="r" t="t"/>
              <a:pathLst>
                <a:path extrusionOk="0" h="6639559" w="7726044">
                  <a:moveTo>
                    <a:pt x="5794272" y="6639269"/>
                  </a:moveTo>
                  <a:lnTo>
                    <a:pt x="1931423" y="6639269"/>
                  </a:lnTo>
                  <a:lnTo>
                    <a:pt x="0" y="3319635"/>
                  </a:lnTo>
                  <a:lnTo>
                    <a:pt x="1931423" y="0"/>
                  </a:lnTo>
                  <a:lnTo>
                    <a:pt x="5794271" y="0"/>
                  </a:lnTo>
                  <a:lnTo>
                    <a:pt x="7725695" y="3319634"/>
                  </a:lnTo>
                  <a:lnTo>
                    <a:pt x="5794272" y="663926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1"/>
          <p:cNvSpPr txBox="1"/>
          <p:nvPr>
            <p:ph type="title"/>
          </p:nvPr>
        </p:nvSpPr>
        <p:spPr>
          <a:xfrm>
            <a:off x="2235482" y="3157335"/>
            <a:ext cx="66036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700">
            <a:spAutoFit/>
          </a:bodyPr>
          <a:lstStyle/>
          <a:p>
            <a:pPr indent="0" lvl="0" marL="12700" marR="5080" rtl="0" algn="l">
              <a:lnSpc>
                <a:spcPct val="1094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latin typeface="Arial"/>
                <a:ea typeface="Arial"/>
                <a:cs typeface="Arial"/>
                <a:sym typeface="Arial"/>
              </a:rPr>
              <a:t>ERepairo</a:t>
            </a:r>
            <a:r>
              <a:rPr lang="en-US" sz="8500"/>
              <a:t>  </a:t>
            </a:r>
            <a:r>
              <a:rPr lang="en-US" sz="3600">
                <a:latin typeface="Merriweather"/>
                <a:ea typeface="Merriweather"/>
                <a:cs typeface="Merriweather"/>
                <a:sym typeface="Merriweather"/>
              </a:rPr>
              <a:t>Everything At Your Fingertips!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2484747" y="6504985"/>
            <a:ext cx="4945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PROJECT P R E S E N T A T I O N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6427" y="7647000"/>
            <a:ext cx="3960000" cy="26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86159" y="1525695"/>
            <a:ext cx="6480000" cy="72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1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184" name="Google Shape;184;p11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1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187" name="Google Shape;187;p11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1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 txBox="1"/>
          <p:nvPr>
            <p:ph type="title"/>
          </p:nvPr>
        </p:nvSpPr>
        <p:spPr>
          <a:xfrm>
            <a:off x="2209800" y="1254482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Eureka Server</a:t>
            </a:r>
            <a:endParaRPr b="0" sz="7200">
              <a:solidFill>
                <a:schemeClr val="accent1"/>
              </a:solidFill>
            </a:endParaRPr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006" y="2641000"/>
            <a:ext cx="10440000" cy="7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12" y="0"/>
            <a:ext cx="2520000" cy="2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2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198" name="Google Shape;198;p12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2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201" name="Google Shape;201;p12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2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>
            <p:ph type="title"/>
          </p:nvPr>
        </p:nvSpPr>
        <p:spPr>
          <a:xfrm>
            <a:off x="2133600" y="1245993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Config Server</a:t>
            </a:r>
            <a:endParaRPr b="0" sz="7200">
              <a:solidFill>
                <a:schemeClr val="accent1"/>
              </a:solidFill>
            </a:endParaRPr>
          </a:p>
        </p:txBody>
      </p:sp>
      <p:pic>
        <p:nvPicPr>
          <p:cNvPr id="205" name="Google Shape;2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013" y="2721733"/>
            <a:ext cx="10448786" cy="719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68147" y="7452000"/>
            <a:ext cx="2520000" cy="2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3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212" name="Google Shape;212;p13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3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215" name="Google Shape;215;p13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3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3"/>
          <p:cNvSpPr txBox="1"/>
          <p:nvPr>
            <p:ph type="title"/>
          </p:nvPr>
        </p:nvSpPr>
        <p:spPr>
          <a:xfrm>
            <a:off x="2346996" y="1275854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Agile Framework</a:t>
            </a:r>
            <a:endParaRPr b="0" sz="7200">
              <a:solidFill>
                <a:schemeClr val="accent1"/>
              </a:solidFill>
            </a:endParaRPr>
          </a:p>
        </p:txBody>
      </p:sp>
      <p:pic>
        <p:nvPicPr>
          <p:cNvPr id="219" name="Google Shape;21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2383850"/>
            <a:ext cx="10440000" cy="782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8240"/>
            <a:ext cx="2520000" cy="2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4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226" name="Google Shape;226;p14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4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229" name="Google Shape;229;p14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4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4"/>
          <p:cNvSpPr txBox="1"/>
          <p:nvPr>
            <p:ph type="title"/>
          </p:nvPr>
        </p:nvSpPr>
        <p:spPr>
          <a:xfrm>
            <a:off x="2346996" y="1475740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CI/CD</a:t>
            </a:r>
            <a:endParaRPr b="0" sz="7200">
              <a:solidFill>
                <a:schemeClr val="accent1"/>
              </a:solidFill>
            </a:endParaRPr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 b="0" l="0" r="0" t="8238"/>
          <a:stretch/>
        </p:blipFill>
        <p:spPr>
          <a:xfrm>
            <a:off x="1916861" y="2781300"/>
            <a:ext cx="14721881" cy="7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520000" cy="2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5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240" name="Google Shape;240;p15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15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243" name="Google Shape;243;p15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15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5"/>
          <p:cNvSpPr txBox="1"/>
          <p:nvPr>
            <p:ph type="title"/>
          </p:nvPr>
        </p:nvSpPr>
        <p:spPr>
          <a:xfrm>
            <a:off x="2209800" y="1504315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Prometheus &amp; Grafana</a:t>
            </a:r>
            <a:endParaRPr b="0" sz="7200">
              <a:solidFill>
                <a:schemeClr val="accent1"/>
              </a:solidFill>
            </a:endParaRPr>
          </a:p>
        </p:txBody>
      </p:sp>
      <p:pic>
        <p:nvPicPr>
          <p:cNvPr id="247" name="Google Shape;2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8171" y="2607548"/>
            <a:ext cx="14872583" cy="72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520000" cy="2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6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254" name="Google Shape;254;p16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16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257" name="Google Shape;257;p16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6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6"/>
          <p:cNvSpPr txBox="1"/>
          <p:nvPr>
            <p:ph type="title"/>
          </p:nvPr>
        </p:nvSpPr>
        <p:spPr>
          <a:xfrm>
            <a:off x="29021" y="-35305"/>
            <a:ext cx="533400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Prometheus</a:t>
            </a:r>
            <a:endParaRPr b="0" sz="7200">
              <a:solidFill>
                <a:schemeClr val="accent1"/>
              </a:solidFill>
            </a:endParaRPr>
          </a:p>
        </p:txBody>
      </p:sp>
      <p:pic>
        <p:nvPicPr>
          <p:cNvPr id="261" name="Google Shape;26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540" y="1330503"/>
            <a:ext cx="15184094" cy="86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56334" y="8703000"/>
            <a:ext cx="1408000" cy="15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7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268" name="Google Shape;268;p17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17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271" name="Google Shape;271;p17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17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676890"/>
            <a:ext cx="15800729" cy="90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56334" y="8703000"/>
            <a:ext cx="1408000" cy="15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8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281" name="Google Shape;281;p18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8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284" name="Google Shape;284;p18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18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8"/>
          <p:cNvSpPr txBox="1"/>
          <p:nvPr>
            <p:ph type="title"/>
          </p:nvPr>
        </p:nvSpPr>
        <p:spPr>
          <a:xfrm>
            <a:off x="11337" y="0"/>
            <a:ext cx="369001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Grafana</a:t>
            </a:r>
            <a:endParaRPr b="0" sz="7200">
              <a:solidFill>
                <a:schemeClr val="accent1"/>
              </a:solidFill>
            </a:endParaRPr>
          </a:p>
        </p:txBody>
      </p:sp>
      <p:pic>
        <p:nvPicPr>
          <p:cNvPr id="288" name="Google Shape;2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16" y="1177925"/>
            <a:ext cx="17084278" cy="88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85562" y="-65650"/>
            <a:ext cx="1080000" cy="12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6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295" name="Google Shape;295;p6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298" name="Google Shape;298;p6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6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6"/>
          <p:cNvSpPr txBox="1"/>
          <p:nvPr>
            <p:ph type="title"/>
          </p:nvPr>
        </p:nvSpPr>
        <p:spPr>
          <a:xfrm>
            <a:off x="2209800" y="1417677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Microservices Demonstration</a:t>
            </a:r>
            <a:endParaRPr b="0" sz="7200">
              <a:solidFill>
                <a:schemeClr val="accent1"/>
              </a:solidFill>
            </a:endParaRPr>
          </a:p>
        </p:txBody>
      </p:sp>
      <p:pic>
        <p:nvPicPr>
          <p:cNvPr id="302" name="Google Shape;3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621" y="1417677"/>
            <a:ext cx="9144792" cy="914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58796" y="7452000"/>
            <a:ext cx="2520000" cy="2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/>
          <p:nvPr/>
        </p:nvSpPr>
        <p:spPr>
          <a:xfrm>
            <a:off x="6313461" y="0"/>
            <a:ext cx="5661025" cy="1647189"/>
          </a:xfrm>
          <a:custGeom>
            <a:rect b="b" l="l" r="r" t="t"/>
            <a:pathLst>
              <a:path extrusionOk="0" h="1647189" w="5661025">
                <a:moveTo>
                  <a:pt x="0" y="0"/>
                </a:moveTo>
                <a:lnTo>
                  <a:pt x="5660967" y="0"/>
                </a:lnTo>
                <a:lnTo>
                  <a:pt x="2830483" y="1646827"/>
                </a:lnTo>
                <a:lnTo>
                  <a:pt x="0" y="0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0" y="2596271"/>
            <a:ext cx="1028700" cy="5094605"/>
          </a:xfrm>
          <a:custGeom>
            <a:rect b="b" l="l" r="r" t="t"/>
            <a:pathLst>
              <a:path extrusionOk="0" h="5094605" w="1028700">
                <a:moveTo>
                  <a:pt x="0" y="5094525"/>
                </a:moveTo>
                <a:lnTo>
                  <a:pt x="0" y="0"/>
                </a:lnTo>
                <a:lnTo>
                  <a:pt x="1028645" y="598484"/>
                </a:lnTo>
                <a:lnTo>
                  <a:pt x="1028645" y="4496040"/>
                </a:lnTo>
                <a:lnTo>
                  <a:pt x="0" y="5094525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2526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6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1" name="Google Shape;311;p19"/>
          <p:cNvGrpSpPr/>
          <p:nvPr/>
        </p:nvGrpSpPr>
        <p:grpSpPr>
          <a:xfrm>
            <a:off x="15090922" y="0"/>
            <a:ext cx="3197399" cy="4947472"/>
            <a:chOff x="15090922" y="0"/>
            <a:chExt cx="3197399" cy="4947472"/>
          </a:xfrm>
        </p:grpSpPr>
        <p:sp>
          <p:nvSpPr>
            <p:cNvPr id="312" name="Google Shape;312;p19"/>
            <p:cNvSpPr/>
            <p:nvPr/>
          </p:nvSpPr>
          <p:spPr>
            <a:xfrm>
              <a:off x="15090922" y="0"/>
              <a:ext cx="3197225" cy="1808480"/>
            </a:xfrm>
            <a:custGeom>
              <a:rect b="b" l="l" r="r" t="t"/>
              <a:pathLst>
                <a:path extrusionOk="0" h="1808480" w="3197225">
                  <a:moveTo>
                    <a:pt x="0" y="673679"/>
                  </a:moveTo>
                  <a:lnTo>
                    <a:pt x="0" y="0"/>
                  </a:lnTo>
                  <a:lnTo>
                    <a:pt x="3197078" y="0"/>
                  </a:lnTo>
                  <a:lnTo>
                    <a:pt x="3197078" y="1082941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17173896" y="1381312"/>
              <a:ext cx="1114425" cy="3566160"/>
            </a:xfrm>
            <a:custGeom>
              <a:rect b="b" l="l" r="r" t="t"/>
              <a:pathLst>
                <a:path extrusionOk="0" h="3566160" w="1114425">
                  <a:moveTo>
                    <a:pt x="0" y="2917585"/>
                  </a:moveTo>
                  <a:lnTo>
                    <a:pt x="0" y="648205"/>
                  </a:lnTo>
                  <a:lnTo>
                    <a:pt x="1114103" y="0"/>
                  </a:lnTo>
                  <a:lnTo>
                    <a:pt x="1114103" y="3565791"/>
                  </a:lnTo>
                  <a:lnTo>
                    <a:pt x="0" y="2917585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9"/>
          <p:cNvSpPr txBox="1"/>
          <p:nvPr>
            <p:ph type="title"/>
          </p:nvPr>
        </p:nvSpPr>
        <p:spPr>
          <a:xfrm>
            <a:off x="2213193" y="1975994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Product Backlog</a:t>
            </a:r>
            <a:endParaRPr b="0" sz="7200">
              <a:solidFill>
                <a:schemeClr val="accent1"/>
              </a:solidFill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1828800" y="3784474"/>
            <a:ext cx="15621000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Authentication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FAQs by Users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Multilingual Support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 all payment methods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8000" y="7452000"/>
            <a:ext cx="2520000" cy="28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6271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>
            <p:ph type="title"/>
          </p:nvPr>
        </p:nvSpPr>
        <p:spPr>
          <a:xfrm>
            <a:off x="381000" y="378587"/>
            <a:ext cx="5476240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OUR TEAM</a:t>
            </a:r>
            <a:endParaRPr/>
          </a:p>
        </p:txBody>
      </p:sp>
      <p:sp>
        <p:nvSpPr>
          <p:cNvPr id="58" name="Google Shape;58;p2"/>
          <p:cNvSpPr txBox="1"/>
          <p:nvPr/>
        </p:nvSpPr>
        <p:spPr>
          <a:xfrm>
            <a:off x="2245687" y="5247044"/>
            <a:ext cx="3756660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Sharmila Thapa</a:t>
            </a:r>
            <a:endParaRPr sz="3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2144515" y="1683096"/>
            <a:ext cx="3869690" cy="3326129"/>
          </a:xfrm>
          <a:custGeom>
            <a:rect b="b" l="l" r="r" t="t"/>
            <a:pathLst>
              <a:path extrusionOk="0" h="3326129" w="3869690">
                <a:moveTo>
                  <a:pt x="2902269" y="3325517"/>
                </a:moveTo>
                <a:lnTo>
                  <a:pt x="967422" y="3325517"/>
                </a:lnTo>
                <a:lnTo>
                  <a:pt x="0" y="1662758"/>
                </a:lnTo>
                <a:lnTo>
                  <a:pt x="967423" y="0"/>
                </a:lnTo>
                <a:lnTo>
                  <a:pt x="2902269" y="0"/>
                </a:lnTo>
                <a:lnTo>
                  <a:pt x="3869692" y="1662758"/>
                </a:lnTo>
                <a:lnTo>
                  <a:pt x="2902269" y="3325517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6999177" y="5191097"/>
            <a:ext cx="3756660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Murtaza Najmi</a:t>
            </a:r>
            <a:endParaRPr sz="3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6930348" y="1683096"/>
            <a:ext cx="3869690" cy="3326129"/>
          </a:xfrm>
          <a:custGeom>
            <a:rect b="b" l="l" r="r" t="t"/>
            <a:pathLst>
              <a:path extrusionOk="0" h="3326129" w="3869690">
                <a:moveTo>
                  <a:pt x="2902269" y="3325517"/>
                </a:moveTo>
                <a:lnTo>
                  <a:pt x="967421" y="3325517"/>
                </a:lnTo>
                <a:lnTo>
                  <a:pt x="0" y="1662759"/>
                </a:lnTo>
                <a:lnTo>
                  <a:pt x="967422" y="0"/>
                </a:lnTo>
                <a:lnTo>
                  <a:pt x="2902269" y="0"/>
                </a:lnTo>
                <a:lnTo>
                  <a:pt x="3869692" y="1662757"/>
                </a:lnTo>
                <a:lnTo>
                  <a:pt x="2902269" y="3325517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1827649" y="5097970"/>
            <a:ext cx="3756660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Shivani Pakade</a:t>
            </a:r>
            <a:endParaRPr sz="3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1706952" y="1683096"/>
            <a:ext cx="3869690" cy="3326129"/>
          </a:xfrm>
          <a:custGeom>
            <a:rect b="b" l="l" r="r" t="t"/>
            <a:pathLst>
              <a:path extrusionOk="0" h="3326129" w="3869690">
                <a:moveTo>
                  <a:pt x="2902269" y="3325517"/>
                </a:moveTo>
                <a:lnTo>
                  <a:pt x="967423" y="3325517"/>
                </a:lnTo>
                <a:lnTo>
                  <a:pt x="0" y="1662758"/>
                </a:lnTo>
                <a:lnTo>
                  <a:pt x="967423" y="0"/>
                </a:lnTo>
                <a:lnTo>
                  <a:pt x="2902269" y="0"/>
                </a:lnTo>
                <a:lnTo>
                  <a:pt x="3869692" y="1662758"/>
                </a:lnTo>
                <a:lnTo>
                  <a:pt x="2902269" y="3325517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0" y="1621100"/>
            <a:ext cx="1442720" cy="7428230"/>
          </a:xfrm>
          <a:custGeom>
            <a:rect b="b" l="l" r="r" t="t"/>
            <a:pathLst>
              <a:path extrusionOk="0" h="7428230" w="1442720">
                <a:moveTo>
                  <a:pt x="0" y="7427760"/>
                </a:moveTo>
                <a:lnTo>
                  <a:pt x="0" y="0"/>
                </a:lnTo>
                <a:lnTo>
                  <a:pt x="1442623" y="839344"/>
                </a:lnTo>
                <a:lnTo>
                  <a:pt x="1442623" y="6588415"/>
                </a:lnTo>
                <a:lnTo>
                  <a:pt x="0" y="7427760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5550347" y="0"/>
            <a:ext cx="6509384" cy="1894205"/>
          </a:xfrm>
          <a:custGeom>
            <a:rect b="b" l="l" r="r" t="t"/>
            <a:pathLst>
              <a:path extrusionOk="0" h="1894205" w="6509384">
                <a:moveTo>
                  <a:pt x="0" y="0"/>
                </a:moveTo>
                <a:lnTo>
                  <a:pt x="6509390" y="0"/>
                </a:lnTo>
                <a:lnTo>
                  <a:pt x="3254694" y="1893640"/>
                </a:lnTo>
                <a:lnTo>
                  <a:pt x="0" y="0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5171877" y="7449539"/>
            <a:ext cx="3116580" cy="2837815"/>
          </a:xfrm>
          <a:custGeom>
            <a:rect b="b" l="l" r="r" t="t"/>
            <a:pathLst>
              <a:path extrusionOk="0" h="2837815" w="3116580">
                <a:moveTo>
                  <a:pt x="3116123" y="2837460"/>
                </a:moveTo>
                <a:lnTo>
                  <a:pt x="0" y="2837460"/>
                </a:lnTo>
                <a:lnTo>
                  <a:pt x="1650886" y="0"/>
                </a:lnTo>
                <a:lnTo>
                  <a:pt x="3116123" y="0"/>
                </a:lnTo>
                <a:lnTo>
                  <a:pt x="3116123" y="2837460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" name="Google Shape;67;p2"/>
          <p:cNvGrpSpPr/>
          <p:nvPr/>
        </p:nvGrpSpPr>
        <p:grpSpPr>
          <a:xfrm>
            <a:off x="15090922" y="0"/>
            <a:ext cx="3197399" cy="5718916"/>
            <a:chOff x="15090922" y="0"/>
            <a:chExt cx="3197399" cy="5718916"/>
          </a:xfrm>
        </p:grpSpPr>
        <p:sp>
          <p:nvSpPr>
            <p:cNvPr id="68" name="Google Shape;68;p2"/>
            <p:cNvSpPr/>
            <p:nvPr/>
          </p:nvSpPr>
          <p:spPr>
            <a:xfrm>
              <a:off x="15090922" y="0"/>
              <a:ext cx="3197225" cy="2580005"/>
            </a:xfrm>
            <a:custGeom>
              <a:rect b="b" l="l" r="r" t="t"/>
              <a:pathLst>
                <a:path extrusionOk="0" h="2580005" w="3197225">
                  <a:moveTo>
                    <a:pt x="0" y="1445124"/>
                  </a:moveTo>
                  <a:lnTo>
                    <a:pt x="0" y="0"/>
                  </a:lnTo>
                  <a:lnTo>
                    <a:pt x="3197078" y="0"/>
                  </a:lnTo>
                  <a:lnTo>
                    <a:pt x="3197078" y="1854386"/>
                  </a:lnTo>
                  <a:lnTo>
                    <a:pt x="1950249" y="2579813"/>
                  </a:lnTo>
                  <a:lnTo>
                    <a:pt x="0" y="1445124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173896" y="2152756"/>
              <a:ext cx="1114425" cy="3566160"/>
            </a:xfrm>
            <a:custGeom>
              <a:rect b="b" l="l" r="r" t="t"/>
              <a:pathLst>
                <a:path extrusionOk="0" h="3566160" w="1114425">
                  <a:moveTo>
                    <a:pt x="0" y="2917585"/>
                  </a:moveTo>
                  <a:lnTo>
                    <a:pt x="0" y="648205"/>
                  </a:lnTo>
                  <a:lnTo>
                    <a:pt x="1114103" y="0"/>
                  </a:lnTo>
                  <a:lnTo>
                    <a:pt x="1114103" y="3565791"/>
                  </a:lnTo>
                  <a:lnTo>
                    <a:pt x="0" y="2917585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368" y="2078895"/>
            <a:ext cx="2304000" cy="255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5193" y="1935332"/>
            <a:ext cx="2160000" cy="275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 b="0" l="10741" r="10740" t="0"/>
          <a:stretch/>
        </p:blipFill>
        <p:spPr>
          <a:xfrm>
            <a:off x="12492023" y="2062393"/>
            <a:ext cx="2268000" cy="256753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>
            <a:off x="2337856" y="6339226"/>
            <a:ext cx="3869690" cy="3326129"/>
          </a:xfrm>
          <a:custGeom>
            <a:rect b="b" l="l" r="r" t="t"/>
            <a:pathLst>
              <a:path extrusionOk="0" h="3326129" w="3869690">
                <a:moveTo>
                  <a:pt x="2902269" y="3325517"/>
                </a:moveTo>
                <a:lnTo>
                  <a:pt x="967421" y="3325517"/>
                </a:lnTo>
                <a:lnTo>
                  <a:pt x="0" y="1662759"/>
                </a:lnTo>
                <a:lnTo>
                  <a:pt x="967422" y="0"/>
                </a:lnTo>
                <a:lnTo>
                  <a:pt x="2902269" y="0"/>
                </a:lnTo>
                <a:lnTo>
                  <a:pt x="3869692" y="1662757"/>
                </a:lnTo>
                <a:lnTo>
                  <a:pt x="2902269" y="3325517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6999177" y="6349723"/>
            <a:ext cx="3869690" cy="3326129"/>
          </a:xfrm>
          <a:custGeom>
            <a:rect b="b" l="l" r="r" t="t"/>
            <a:pathLst>
              <a:path extrusionOk="0" h="3326129" w="3869690">
                <a:moveTo>
                  <a:pt x="2902269" y="3325517"/>
                </a:moveTo>
                <a:lnTo>
                  <a:pt x="967423" y="3325517"/>
                </a:lnTo>
                <a:lnTo>
                  <a:pt x="0" y="1662758"/>
                </a:lnTo>
                <a:lnTo>
                  <a:pt x="967423" y="0"/>
                </a:lnTo>
                <a:lnTo>
                  <a:pt x="2902269" y="0"/>
                </a:lnTo>
                <a:lnTo>
                  <a:pt x="3869692" y="1662758"/>
                </a:lnTo>
                <a:lnTo>
                  <a:pt x="2902269" y="3325517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11827649" y="6324141"/>
            <a:ext cx="3869690" cy="3326129"/>
          </a:xfrm>
          <a:custGeom>
            <a:rect b="b" l="l" r="r" t="t"/>
            <a:pathLst>
              <a:path extrusionOk="0" h="3326129" w="3869690">
                <a:moveTo>
                  <a:pt x="2902269" y="3325517"/>
                </a:moveTo>
                <a:lnTo>
                  <a:pt x="967421" y="3325517"/>
                </a:lnTo>
                <a:lnTo>
                  <a:pt x="0" y="1662759"/>
                </a:lnTo>
                <a:lnTo>
                  <a:pt x="967422" y="0"/>
                </a:lnTo>
                <a:lnTo>
                  <a:pt x="2902269" y="0"/>
                </a:lnTo>
                <a:lnTo>
                  <a:pt x="3869692" y="1662757"/>
                </a:lnTo>
                <a:lnTo>
                  <a:pt x="2902269" y="3325517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84701" y="6814290"/>
            <a:ext cx="2376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64019" y="6799215"/>
            <a:ext cx="2340000" cy="240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20869" y="6313202"/>
            <a:ext cx="1883250" cy="33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 txBox="1"/>
          <p:nvPr/>
        </p:nvSpPr>
        <p:spPr>
          <a:xfrm>
            <a:off x="2485210" y="9650270"/>
            <a:ext cx="3756660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Sushanth M</a:t>
            </a:r>
            <a:endParaRPr sz="3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7090014" y="9661377"/>
            <a:ext cx="3756660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Aayush Dogra</a:t>
            </a:r>
            <a:endParaRPr sz="3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11763467" y="9674563"/>
            <a:ext cx="3756660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Mohd Zaid</a:t>
            </a:r>
            <a:endParaRPr sz="3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/>
          <p:nvPr/>
        </p:nvSpPr>
        <p:spPr>
          <a:xfrm>
            <a:off x="6313461" y="0"/>
            <a:ext cx="5661025" cy="1647189"/>
          </a:xfrm>
          <a:custGeom>
            <a:rect b="b" l="l" r="r" t="t"/>
            <a:pathLst>
              <a:path extrusionOk="0" h="1647189" w="5661025">
                <a:moveTo>
                  <a:pt x="0" y="0"/>
                </a:moveTo>
                <a:lnTo>
                  <a:pt x="5660967" y="0"/>
                </a:lnTo>
                <a:lnTo>
                  <a:pt x="2830483" y="1646827"/>
                </a:lnTo>
                <a:lnTo>
                  <a:pt x="0" y="0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0" y="2596271"/>
            <a:ext cx="1028700" cy="5094605"/>
          </a:xfrm>
          <a:custGeom>
            <a:rect b="b" l="l" r="r" t="t"/>
            <a:pathLst>
              <a:path extrusionOk="0" h="5094605" w="1028700">
                <a:moveTo>
                  <a:pt x="0" y="5094525"/>
                </a:moveTo>
                <a:lnTo>
                  <a:pt x="0" y="0"/>
                </a:lnTo>
                <a:lnTo>
                  <a:pt x="1028645" y="598484"/>
                </a:lnTo>
                <a:lnTo>
                  <a:pt x="1028645" y="4496040"/>
                </a:lnTo>
                <a:lnTo>
                  <a:pt x="0" y="5094525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2526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6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" name="Google Shape;325;p20"/>
          <p:cNvGrpSpPr/>
          <p:nvPr/>
        </p:nvGrpSpPr>
        <p:grpSpPr>
          <a:xfrm>
            <a:off x="15090922" y="0"/>
            <a:ext cx="3197399" cy="4947472"/>
            <a:chOff x="15090922" y="0"/>
            <a:chExt cx="3197399" cy="4947472"/>
          </a:xfrm>
        </p:grpSpPr>
        <p:sp>
          <p:nvSpPr>
            <p:cNvPr id="326" name="Google Shape;326;p20"/>
            <p:cNvSpPr/>
            <p:nvPr/>
          </p:nvSpPr>
          <p:spPr>
            <a:xfrm>
              <a:off x="15090922" y="0"/>
              <a:ext cx="3197225" cy="1808480"/>
            </a:xfrm>
            <a:custGeom>
              <a:rect b="b" l="l" r="r" t="t"/>
              <a:pathLst>
                <a:path extrusionOk="0" h="1808480" w="3197225">
                  <a:moveTo>
                    <a:pt x="0" y="673679"/>
                  </a:moveTo>
                  <a:lnTo>
                    <a:pt x="0" y="0"/>
                  </a:lnTo>
                  <a:lnTo>
                    <a:pt x="3197078" y="0"/>
                  </a:lnTo>
                  <a:lnTo>
                    <a:pt x="3197078" y="1082941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17173896" y="1381312"/>
              <a:ext cx="1114425" cy="3566160"/>
            </a:xfrm>
            <a:custGeom>
              <a:rect b="b" l="l" r="r" t="t"/>
              <a:pathLst>
                <a:path extrusionOk="0" h="3566160" w="1114425">
                  <a:moveTo>
                    <a:pt x="0" y="2917585"/>
                  </a:moveTo>
                  <a:lnTo>
                    <a:pt x="0" y="648205"/>
                  </a:lnTo>
                  <a:lnTo>
                    <a:pt x="1114103" y="0"/>
                  </a:lnTo>
                  <a:lnTo>
                    <a:pt x="1114103" y="3565791"/>
                  </a:lnTo>
                  <a:lnTo>
                    <a:pt x="0" y="2917585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20"/>
          <p:cNvSpPr txBox="1"/>
          <p:nvPr>
            <p:ph type="title"/>
          </p:nvPr>
        </p:nvSpPr>
        <p:spPr>
          <a:xfrm>
            <a:off x="2213193" y="1975994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Revenue Model</a:t>
            </a:r>
            <a:endParaRPr b="0" sz="7200">
              <a:solidFill>
                <a:schemeClr val="accent1"/>
              </a:solidFill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1828800" y="3784474"/>
            <a:ext cx="15621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Revenue could be generated using Google Ad-sense.</a:t>
            </a:r>
            <a:endParaRPr/>
          </a:p>
          <a:p>
            <a:pPr indent="-45720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Providing Discounts to the premium members.</a:t>
            </a:r>
            <a:endParaRPr/>
          </a:p>
          <a:p>
            <a:pPr indent="-457200" lvl="0" marL="609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Subscription plans to avail expert services Monthly/Yearly.</a:t>
            </a:r>
            <a:endParaRPr sz="3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0" name="Google Shape;3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8000" y="7452000"/>
            <a:ext cx="2520000" cy="28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 rotWithShape="1">
          <a:blip r:embed="rId4">
            <a:alphaModFix/>
          </a:blip>
          <a:srcRect b="7861" l="0" r="0" t="0"/>
          <a:stretch/>
        </p:blipFill>
        <p:spPr>
          <a:xfrm>
            <a:off x="0" y="-69408"/>
            <a:ext cx="2880000" cy="286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/>
          <p:nvPr/>
        </p:nvSpPr>
        <p:spPr>
          <a:xfrm>
            <a:off x="6313461" y="0"/>
            <a:ext cx="5661025" cy="1647189"/>
          </a:xfrm>
          <a:custGeom>
            <a:rect b="b" l="l" r="r" t="t"/>
            <a:pathLst>
              <a:path extrusionOk="0" h="1647189" w="5661025">
                <a:moveTo>
                  <a:pt x="0" y="0"/>
                </a:moveTo>
                <a:lnTo>
                  <a:pt x="5660967" y="0"/>
                </a:lnTo>
                <a:lnTo>
                  <a:pt x="2830483" y="1646827"/>
                </a:lnTo>
                <a:lnTo>
                  <a:pt x="0" y="0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1"/>
          <p:cNvSpPr/>
          <p:nvPr/>
        </p:nvSpPr>
        <p:spPr>
          <a:xfrm>
            <a:off x="0" y="2596271"/>
            <a:ext cx="1028700" cy="5094605"/>
          </a:xfrm>
          <a:custGeom>
            <a:rect b="b" l="l" r="r" t="t"/>
            <a:pathLst>
              <a:path extrusionOk="0" h="5094605" w="1028700">
                <a:moveTo>
                  <a:pt x="0" y="5094525"/>
                </a:moveTo>
                <a:lnTo>
                  <a:pt x="0" y="0"/>
                </a:lnTo>
                <a:lnTo>
                  <a:pt x="1028645" y="598484"/>
                </a:lnTo>
                <a:lnTo>
                  <a:pt x="1028645" y="4496040"/>
                </a:lnTo>
                <a:lnTo>
                  <a:pt x="0" y="5094525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1"/>
          <p:cNvSpPr/>
          <p:nvPr/>
        </p:nvSpPr>
        <p:spPr>
          <a:xfrm>
            <a:off x="2526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6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" name="Google Shape;339;p21"/>
          <p:cNvGrpSpPr/>
          <p:nvPr/>
        </p:nvGrpSpPr>
        <p:grpSpPr>
          <a:xfrm>
            <a:off x="15090922" y="0"/>
            <a:ext cx="3197399" cy="4947472"/>
            <a:chOff x="15090922" y="0"/>
            <a:chExt cx="3197399" cy="4947472"/>
          </a:xfrm>
        </p:grpSpPr>
        <p:sp>
          <p:nvSpPr>
            <p:cNvPr id="340" name="Google Shape;340;p21"/>
            <p:cNvSpPr/>
            <p:nvPr/>
          </p:nvSpPr>
          <p:spPr>
            <a:xfrm>
              <a:off x="15090922" y="0"/>
              <a:ext cx="3197225" cy="1808480"/>
            </a:xfrm>
            <a:custGeom>
              <a:rect b="b" l="l" r="r" t="t"/>
              <a:pathLst>
                <a:path extrusionOk="0" h="1808480" w="3197225">
                  <a:moveTo>
                    <a:pt x="0" y="673679"/>
                  </a:moveTo>
                  <a:lnTo>
                    <a:pt x="0" y="0"/>
                  </a:lnTo>
                  <a:lnTo>
                    <a:pt x="3197078" y="0"/>
                  </a:lnTo>
                  <a:lnTo>
                    <a:pt x="3197078" y="1082941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17173896" y="1381312"/>
              <a:ext cx="1114425" cy="3566160"/>
            </a:xfrm>
            <a:custGeom>
              <a:rect b="b" l="l" r="r" t="t"/>
              <a:pathLst>
                <a:path extrusionOk="0" h="3566160" w="1114425">
                  <a:moveTo>
                    <a:pt x="0" y="2917585"/>
                  </a:moveTo>
                  <a:lnTo>
                    <a:pt x="0" y="648205"/>
                  </a:lnTo>
                  <a:lnTo>
                    <a:pt x="1114103" y="0"/>
                  </a:lnTo>
                  <a:lnTo>
                    <a:pt x="1114103" y="3565791"/>
                  </a:lnTo>
                  <a:lnTo>
                    <a:pt x="0" y="2917585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21"/>
          <p:cNvSpPr txBox="1"/>
          <p:nvPr>
            <p:ph type="title"/>
          </p:nvPr>
        </p:nvSpPr>
        <p:spPr>
          <a:xfrm>
            <a:off x="12366" y="9525"/>
            <a:ext cx="50292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Tech Stack</a:t>
            </a:r>
            <a:endParaRPr b="0" sz="7200">
              <a:solidFill>
                <a:schemeClr val="accent1"/>
              </a:solidFill>
            </a:endParaRPr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5496" y="3008089"/>
            <a:ext cx="3600000" cy="137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113" y="2569758"/>
            <a:ext cx="3240000" cy="181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99448" y="2596271"/>
            <a:ext cx="2520000" cy="1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27881" y="2402236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52360" y="7595270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86800" y="6075117"/>
            <a:ext cx="36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96459" y="5583584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72145" y="6569285"/>
            <a:ext cx="3780000" cy="81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019448" y="7995346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1"/>
          <p:cNvSpPr/>
          <p:nvPr/>
        </p:nvSpPr>
        <p:spPr>
          <a:xfrm>
            <a:off x="2744646" y="1534090"/>
            <a:ext cx="3568641" cy="619098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21"/>
          <p:cNvSpPr/>
          <p:nvPr/>
        </p:nvSpPr>
        <p:spPr>
          <a:xfrm>
            <a:off x="11344613" y="1530282"/>
            <a:ext cx="3568641" cy="619098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21"/>
          <p:cNvSpPr/>
          <p:nvPr/>
        </p:nvSpPr>
        <p:spPr>
          <a:xfrm>
            <a:off x="11471154" y="5432260"/>
            <a:ext cx="3568641" cy="619098"/>
          </a:xfrm>
          <a:prstGeom prst="rect">
            <a:avLst/>
          </a:prstGeom>
          <a:solidFill>
            <a:srgbClr val="8CB3E3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Platform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2744646" y="5456019"/>
            <a:ext cx="3568641" cy="619098"/>
          </a:xfrm>
          <a:prstGeom prst="rect">
            <a:avLst/>
          </a:prstGeom>
          <a:solidFill>
            <a:srgbClr val="76923C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6" name="Google Shape;356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845904" y="7836845"/>
            <a:ext cx="3600000" cy="20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804" y="7470396"/>
            <a:ext cx="2517866" cy="284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2"/>
          <p:cNvGrpSpPr/>
          <p:nvPr/>
        </p:nvGrpSpPr>
        <p:grpSpPr>
          <a:xfrm>
            <a:off x="6206120" y="0"/>
            <a:ext cx="5344840" cy="998855"/>
            <a:chOff x="6206120" y="0"/>
            <a:chExt cx="5344840" cy="998855"/>
          </a:xfrm>
        </p:grpSpPr>
        <p:sp>
          <p:nvSpPr>
            <p:cNvPr id="363" name="Google Shape;363;p22"/>
            <p:cNvSpPr/>
            <p:nvPr/>
          </p:nvSpPr>
          <p:spPr>
            <a:xfrm>
              <a:off x="6206120" y="0"/>
              <a:ext cx="2795270" cy="813435"/>
            </a:xfrm>
            <a:custGeom>
              <a:rect b="b" l="l" r="r" t="t"/>
              <a:pathLst>
                <a:path extrusionOk="0" h="813435" w="2795270">
                  <a:moveTo>
                    <a:pt x="0" y="0"/>
                  </a:moveTo>
                  <a:lnTo>
                    <a:pt x="2794760" y="0"/>
                  </a:lnTo>
                  <a:lnTo>
                    <a:pt x="1397380" y="813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8117515" y="0"/>
              <a:ext cx="3433445" cy="998855"/>
            </a:xfrm>
            <a:custGeom>
              <a:rect b="b" l="l" r="r" t="t"/>
              <a:pathLst>
                <a:path extrusionOk="0" h="998855" w="3433445">
                  <a:moveTo>
                    <a:pt x="0" y="0"/>
                  </a:moveTo>
                  <a:lnTo>
                    <a:pt x="3432976" y="0"/>
                  </a:lnTo>
                  <a:lnTo>
                    <a:pt x="1716488" y="998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22"/>
          <p:cNvSpPr/>
          <p:nvPr/>
        </p:nvSpPr>
        <p:spPr>
          <a:xfrm>
            <a:off x="9282962" y="9450881"/>
            <a:ext cx="4871085" cy="836294"/>
          </a:xfrm>
          <a:custGeom>
            <a:rect b="b" l="l" r="r" t="t"/>
            <a:pathLst>
              <a:path extrusionOk="0" h="836295" w="4871084">
                <a:moveTo>
                  <a:pt x="4870493" y="836118"/>
                </a:moveTo>
                <a:lnTo>
                  <a:pt x="0" y="836118"/>
                </a:lnTo>
                <a:lnTo>
                  <a:pt x="486469" y="0"/>
                </a:lnTo>
                <a:lnTo>
                  <a:pt x="4384024" y="0"/>
                </a:lnTo>
                <a:lnTo>
                  <a:pt x="4870493" y="836118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22"/>
          <p:cNvGrpSpPr/>
          <p:nvPr/>
        </p:nvGrpSpPr>
        <p:grpSpPr>
          <a:xfrm>
            <a:off x="0" y="0"/>
            <a:ext cx="4174993" cy="2992120"/>
            <a:chOff x="0" y="0"/>
            <a:chExt cx="4174993" cy="2992120"/>
          </a:xfrm>
        </p:grpSpPr>
        <p:sp>
          <p:nvSpPr>
            <p:cNvPr id="367" name="Google Shape;367;p22"/>
            <p:cNvSpPr/>
            <p:nvPr/>
          </p:nvSpPr>
          <p:spPr>
            <a:xfrm>
              <a:off x="847593" y="0"/>
              <a:ext cx="3327400" cy="909319"/>
            </a:xfrm>
            <a:custGeom>
              <a:rect b="b" l="l" r="r" t="t"/>
              <a:pathLst>
                <a:path extrusionOk="0" h="909319" w="3327400">
                  <a:moveTo>
                    <a:pt x="0" y="0"/>
                  </a:moveTo>
                  <a:lnTo>
                    <a:pt x="3326835" y="0"/>
                  </a:lnTo>
                  <a:lnTo>
                    <a:pt x="2798107" y="908751"/>
                  </a:lnTo>
                  <a:lnTo>
                    <a:pt x="528728" y="908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0" y="0"/>
              <a:ext cx="1155700" cy="2992120"/>
            </a:xfrm>
            <a:custGeom>
              <a:rect b="b" l="l" r="r" t="t"/>
              <a:pathLst>
                <a:path extrusionOk="0" h="2992120" w="1155700">
                  <a:moveTo>
                    <a:pt x="0" y="0"/>
                  </a:moveTo>
                  <a:lnTo>
                    <a:pt x="549222" y="0"/>
                  </a:lnTo>
                  <a:lnTo>
                    <a:pt x="1155173" y="1041478"/>
                  </a:lnTo>
                  <a:lnTo>
                    <a:pt x="20483" y="2991726"/>
                  </a:lnTo>
                  <a:lnTo>
                    <a:pt x="0" y="2991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9" name="Google Shape;3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6962" y="998855"/>
            <a:ext cx="13032000" cy="864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68000" y="7452000"/>
            <a:ext cx="2520000" cy="2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3"/>
          <p:cNvGrpSpPr/>
          <p:nvPr/>
        </p:nvGrpSpPr>
        <p:grpSpPr>
          <a:xfrm>
            <a:off x="6206120" y="0"/>
            <a:ext cx="5344840" cy="998855"/>
            <a:chOff x="6206120" y="0"/>
            <a:chExt cx="5344840" cy="998855"/>
          </a:xfrm>
        </p:grpSpPr>
        <p:sp>
          <p:nvSpPr>
            <p:cNvPr id="87" name="Google Shape;87;p3"/>
            <p:cNvSpPr/>
            <p:nvPr/>
          </p:nvSpPr>
          <p:spPr>
            <a:xfrm>
              <a:off x="6206120" y="0"/>
              <a:ext cx="2795270" cy="813435"/>
            </a:xfrm>
            <a:custGeom>
              <a:rect b="b" l="l" r="r" t="t"/>
              <a:pathLst>
                <a:path extrusionOk="0" h="813435" w="2795270">
                  <a:moveTo>
                    <a:pt x="0" y="0"/>
                  </a:moveTo>
                  <a:lnTo>
                    <a:pt x="2794760" y="0"/>
                  </a:lnTo>
                  <a:lnTo>
                    <a:pt x="1397380" y="813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117515" y="0"/>
              <a:ext cx="3433445" cy="998855"/>
            </a:xfrm>
            <a:custGeom>
              <a:rect b="b" l="l" r="r" t="t"/>
              <a:pathLst>
                <a:path extrusionOk="0" h="998855" w="3433445">
                  <a:moveTo>
                    <a:pt x="0" y="0"/>
                  </a:moveTo>
                  <a:lnTo>
                    <a:pt x="3432976" y="0"/>
                  </a:lnTo>
                  <a:lnTo>
                    <a:pt x="1716488" y="998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3"/>
          <p:cNvSpPr/>
          <p:nvPr/>
        </p:nvSpPr>
        <p:spPr>
          <a:xfrm>
            <a:off x="9282962" y="9450881"/>
            <a:ext cx="4871085" cy="836294"/>
          </a:xfrm>
          <a:custGeom>
            <a:rect b="b" l="l" r="r" t="t"/>
            <a:pathLst>
              <a:path extrusionOk="0" h="836295" w="4871084">
                <a:moveTo>
                  <a:pt x="4870493" y="836118"/>
                </a:moveTo>
                <a:lnTo>
                  <a:pt x="0" y="836118"/>
                </a:lnTo>
                <a:lnTo>
                  <a:pt x="486469" y="0"/>
                </a:lnTo>
                <a:lnTo>
                  <a:pt x="4384024" y="0"/>
                </a:lnTo>
                <a:lnTo>
                  <a:pt x="4870493" y="836118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3"/>
          <p:cNvGrpSpPr/>
          <p:nvPr/>
        </p:nvGrpSpPr>
        <p:grpSpPr>
          <a:xfrm>
            <a:off x="0" y="0"/>
            <a:ext cx="4174993" cy="2992120"/>
            <a:chOff x="0" y="0"/>
            <a:chExt cx="4174993" cy="2992120"/>
          </a:xfrm>
        </p:grpSpPr>
        <p:sp>
          <p:nvSpPr>
            <p:cNvPr id="91" name="Google Shape;91;p3"/>
            <p:cNvSpPr/>
            <p:nvPr/>
          </p:nvSpPr>
          <p:spPr>
            <a:xfrm>
              <a:off x="847593" y="0"/>
              <a:ext cx="3327400" cy="909319"/>
            </a:xfrm>
            <a:custGeom>
              <a:rect b="b" l="l" r="r" t="t"/>
              <a:pathLst>
                <a:path extrusionOk="0" h="909319" w="3327400">
                  <a:moveTo>
                    <a:pt x="0" y="0"/>
                  </a:moveTo>
                  <a:lnTo>
                    <a:pt x="3326835" y="0"/>
                  </a:lnTo>
                  <a:lnTo>
                    <a:pt x="2798107" y="908751"/>
                  </a:lnTo>
                  <a:lnTo>
                    <a:pt x="528728" y="908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0" y="0"/>
              <a:ext cx="1155700" cy="2992120"/>
            </a:xfrm>
            <a:custGeom>
              <a:rect b="b" l="l" r="r" t="t"/>
              <a:pathLst>
                <a:path extrusionOk="0" h="2992120" w="1155700">
                  <a:moveTo>
                    <a:pt x="0" y="0"/>
                  </a:moveTo>
                  <a:lnTo>
                    <a:pt x="549222" y="0"/>
                  </a:lnTo>
                  <a:lnTo>
                    <a:pt x="1155173" y="1041478"/>
                  </a:lnTo>
                  <a:lnTo>
                    <a:pt x="20483" y="2991726"/>
                  </a:lnTo>
                  <a:lnTo>
                    <a:pt x="0" y="2991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3"/>
          <p:cNvSpPr txBox="1"/>
          <p:nvPr>
            <p:ph type="title"/>
          </p:nvPr>
        </p:nvSpPr>
        <p:spPr>
          <a:xfrm>
            <a:off x="2213193" y="1975994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ERepairo</a:t>
            </a:r>
            <a:endParaRPr b="0" sz="7200">
              <a:solidFill>
                <a:schemeClr val="accent1"/>
              </a:solidFill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1600200" y="3467100"/>
            <a:ext cx="150114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Nowadays electronic items (like Mobile Phone, etc) have become an important part of our day-to-day life. If they are not working or get damaged, it's hard to manage a day without these items. And when a user visits service centers, they have to wait for getting served. </a:t>
            </a:r>
            <a:endParaRPr b="1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So, there is a need for an application for users to book slots for repairing or servicing electronic items and also, they can make the payment on the same application. </a:t>
            </a:r>
            <a:endParaRPr b="0"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8000" y="-94098"/>
            <a:ext cx="2519999" cy="28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6313461" y="0"/>
            <a:ext cx="5661025" cy="1647189"/>
          </a:xfrm>
          <a:custGeom>
            <a:rect b="b" l="l" r="r" t="t"/>
            <a:pathLst>
              <a:path extrusionOk="0" h="1647189" w="5661025">
                <a:moveTo>
                  <a:pt x="0" y="0"/>
                </a:moveTo>
                <a:lnTo>
                  <a:pt x="5660967" y="0"/>
                </a:lnTo>
                <a:lnTo>
                  <a:pt x="2830483" y="1646827"/>
                </a:lnTo>
                <a:lnTo>
                  <a:pt x="0" y="0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0" y="2596271"/>
            <a:ext cx="1028700" cy="5094605"/>
          </a:xfrm>
          <a:custGeom>
            <a:rect b="b" l="l" r="r" t="t"/>
            <a:pathLst>
              <a:path extrusionOk="0" h="5094605" w="1028700">
                <a:moveTo>
                  <a:pt x="0" y="5094525"/>
                </a:moveTo>
                <a:lnTo>
                  <a:pt x="0" y="0"/>
                </a:lnTo>
                <a:lnTo>
                  <a:pt x="1028645" y="598484"/>
                </a:lnTo>
                <a:lnTo>
                  <a:pt x="1028645" y="4496040"/>
                </a:lnTo>
                <a:lnTo>
                  <a:pt x="0" y="5094525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2526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6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4"/>
          <p:cNvGrpSpPr/>
          <p:nvPr/>
        </p:nvGrpSpPr>
        <p:grpSpPr>
          <a:xfrm>
            <a:off x="15090922" y="0"/>
            <a:ext cx="3197399" cy="4947472"/>
            <a:chOff x="15090922" y="0"/>
            <a:chExt cx="3197399" cy="4947472"/>
          </a:xfrm>
        </p:grpSpPr>
        <p:sp>
          <p:nvSpPr>
            <p:cNvPr id="104" name="Google Shape;104;p4"/>
            <p:cNvSpPr/>
            <p:nvPr/>
          </p:nvSpPr>
          <p:spPr>
            <a:xfrm>
              <a:off x="15090922" y="0"/>
              <a:ext cx="3197225" cy="1808480"/>
            </a:xfrm>
            <a:custGeom>
              <a:rect b="b" l="l" r="r" t="t"/>
              <a:pathLst>
                <a:path extrusionOk="0" h="1808480" w="3197225">
                  <a:moveTo>
                    <a:pt x="0" y="673679"/>
                  </a:moveTo>
                  <a:lnTo>
                    <a:pt x="0" y="0"/>
                  </a:lnTo>
                  <a:lnTo>
                    <a:pt x="3197078" y="0"/>
                  </a:lnTo>
                  <a:lnTo>
                    <a:pt x="3197078" y="1082941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7173896" y="1381312"/>
              <a:ext cx="1114425" cy="3566160"/>
            </a:xfrm>
            <a:custGeom>
              <a:rect b="b" l="l" r="r" t="t"/>
              <a:pathLst>
                <a:path extrusionOk="0" h="3566160" w="1114425">
                  <a:moveTo>
                    <a:pt x="0" y="2917585"/>
                  </a:moveTo>
                  <a:lnTo>
                    <a:pt x="0" y="648205"/>
                  </a:lnTo>
                  <a:lnTo>
                    <a:pt x="1114103" y="0"/>
                  </a:lnTo>
                  <a:lnTo>
                    <a:pt x="1114103" y="3565791"/>
                  </a:lnTo>
                  <a:lnTo>
                    <a:pt x="0" y="2917585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4"/>
          <p:cNvSpPr txBox="1"/>
          <p:nvPr>
            <p:ph type="title"/>
          </p:nvPr>
        </p:nvSpPr>
        <p:spPr>
          <a:xfrm>
            <a:off x="2213193" y="1975994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Pain Points</a:t>
            </a:r>
            <a:endParaRPr b="0" sz="7200">
              <a:solidFill>
                <a:schemeClr val="accent1"/>
              </a:solidFill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1219200" y="3314700"/>
            <a:ext cx="156210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 have to wait in long queues at the service centers to get their devices repaired.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Service providers confront difficulties in finding customer for their services, and vice versa.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service providers, too much crowd to handle at once. No proper planning as slot booking system is not available.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 keeping track of service, payments, performance, and so forth.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 work load resulting in bad customer service and bad company ratings/reviews.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users in small cities who do not have service centers in their city, it is a problem to visit neighbouring cities. Sometimes they need to visit multiple times or service centers are closed.</a:t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992"/>
            <a:ext cx="2412000" cy="24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7048" y="7452000"/>
            <a:ext cx="2520000" cy="2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>
            <a:off x="6313461" y="0"/>
            <a:ext cx="5661025" cy="1647189"/>
          </a:xfrm>
          <a:custGeom>
            <a:rect b="b" l="l" r="r" t="t"/>
            <a:pathLst>
              <a:path extrusionOk="0" h="1647189" w="5661025">
                <a:moveTo>
                  <a:pt x="0" y="0"/>
                </a:moveTo>
                <a:lnTo>
                  <a:pt x="5660967" y="0"/>
                </a:lnTo>
                <a:lnTo>
                  <a:pt x="2830483" y="1646827"/>
                </a:lnTo>
                <a:lnTo>
                  <a:pt x="0" y="0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0" y="2596271"/>
            <a:ext cx="1028700" cy="5094605"/>
          </a:xfrm>
          <a:custGeom>
            <a:rect b="b" l="l" r="r" t="t"/>
            <a:pathLst>
              <a:path extrusionOk="0" h="5094605" w="1028700">
                <a:moveTo>
                  <a:pt x="0" y="5094525"/>
                </a:moveTo>
                <a:lnTo>
                  <a:pt x="0" y="0"/>
                </a:lnTo>
                <a:lnTo>
                  <a:pt x="1028645" y="598484"/>
                </a:lnTo>
                <a:lnTo>
                  <a:pt x="1028645" y="4496040"/>
                </a:lnTo>
                <a:lnTo>
                  <a:pt x="0" y="5094525"/>
                </a:lnTo>
                <a:close/>
              </a:path>
            </a:pathLst>
          </a:custGeom>
          <a:solidFill>
            <a:srgbClr val="CB64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2526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6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5"/>
          <p:cNvGrpSpPr/>
          <p:nvPr/>
        </p:nvGrpSpPr>
        <p:grpSpPr>
          <a:xfrm>
            <a:off x="15090922" y="0"/>
            <a:ext cx="3197399" cy="4947472"/>
            <a:chOff x="15090922" y="0"/>
            <a:chExt cx="3197399" cy="4947472"/>
          </a:xfrm>
        </p:grpSpPr>
        <p:sp>
          <p:nvSpPr>
            <p:cNvPr id="118" name="Google Shape;118;p5"/>
            <p:cNvSpPr/>
            <p:nvPr/>
          </p:nvSpPr>
          <p:spPr>
            <a:xfrm>
              <a:off x="15090922" y="0"/>
              <a:ext cx="3197225" cy="1808480"/>
            </a:xfrm>
            <a:custGeom>
              <a:rect b="b" l="l" r="r" t="t"/>
              <a:pathLst>
                <a:path extrusionOk="0" h="1808480" w="3197225">
                  <a:moveTo>
                    <a:pt x="0" y="673679"/>
                  </a:moveTo>
                  <a:lnTo>
                    <a:pt x="0" y="0"/>
                  </a:lnTo>
                  <a:lnTo>
                    <a:pt x="3197078" y="0"/>
                  </a:lnTo>
                  <a:lnTo>
                    <a:pt x="3197078" y="1082941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17173896" y="1381312"/>
              <a:ext cx="1114425" cy="3566160"/>
            </a:xfrm>
            <a:custGeom>
              <a:rect b="b" l="l" r="r" t="t"/>
              <a:pathLst>
                <a:path extrusionOk="0" h="3566160" w="1114425">
                  <a:moveTo>
                    <a:pt x="0" y="2917585"/>
                  </a:moveTo>
                  <a:lnTo>
                    <a:pt x="0" y="648205"/>
                  </a:lnTo>
                  <a:lnTo>
                    <a:pt x="1114103" y="0"/>
                  </a:lnTo>
                  <a:lnTo>
                    <a:pt x="1114103" y="3565791"/>
                  </a:lnTo>
                  <a:lnTo>
                    <a:pt x="0" y="2917585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5"/>
          <p:cNvSpPr txBox="1"/>
          <p:nvPr>
            <p:ph type="title"/>
          </p:nvPr>
        </p:nvSpPr>
        <p:spPr>
          <a:xfrm>
            <a:off x="2213193" y="1975994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Solutions</a:t>
            </a:r>
            <a:endParaRPr b="0" sz="7200">
              <a:solidFill>
                <a:schemeClr val="accent1"/>
              </a:solidFill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1219200" y="3314700"/>
            <a:ext cx="156210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Erepario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 platform for Customers with the convenience of finding service providers on-hand and it provides the opportunity to the local Service Providers to attract the customers and earn a living.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pandemic hit, we all know how much the contactless services have became necessary.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this application user can book an appointment at the service centre for their electronic items to get repaired.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booking can help maintain a proper schedule of customer visits 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our application, we have integrated the payment service so that customers can make payments without any disputes.</a:t>
            </a:r>
            <a:endParaRPr/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78" y="0"/>
            <a:ext cx="2484000" cy="2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68000" y="7413456"/>
            <a:ext cx="2520000" cy="2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/>
        </p:nvSpPr>
        <p:spPr>
          <a:xfrm>
            <a:off x="2406443" y="4222078"/>
            <a:ext cx="2347595" cy="163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E"/>
                </a:solidFill>
                <a:latin typeface="Tahoma"/>
                <a:ea typeface="Tahoma"/>
                <a:cs typeface="Tahoma"/>
                <a:sym typeface="Tahoma"/>
              </a:rPr>
              <a:t>B A S I C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FFFFFE"/>
                </a:solidFill>
                <a:latin typeface="Tahoma"/>
                <a:ea typeface="Tahoma"/>
                <a:cs typeface="Tahoma"/>
                <a:sym typeface="Tahoma"/>
              </a:rPr>
              <a:t>$490</a:t>
            </a:r>
            <a:endParaRPr sz="7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9" name="Google Shape;129;p7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130" name="Google Shape;130;p7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7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133" name="Google Shape;133;p7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7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176" y="749290"/>
            <a:ext cx="15407639" cy="8788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/>
        </p:nvSpPr>
        <p:spPr>
          <a:xfrm>
            <a:off x="7740643" y="4222078"/>
            <a:ext cx="2346960" cy="163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E"/>
                </a:solidFill>
                <a:latin typeface="Tahoma"/>
                <a:ea typeface="Tahoma"/>
                <a:cs typeface="Tahoma"/>
                <a:sym typeface="Tahoma"/>
              </a:rPr>
              <a:t>P R E M I U M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FFFFFE"/>
                </a:solidFill>
                <a:latin typeface="Tahoma"/>
                <a:ea typeface="Tahoma"/>
                <a:cs typeface="Tahoma"/>
                <a:sym typeface="Tahoma"/>
              </a:rPr>
              <a:t>$990</a:t>
            </a:r>
            <a:endParaRPr sz="7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42" name="Google Shape;142;p8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143" name="Google Shape;143;p8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8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146" name="Google Shape;146;p8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8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090" y="671618"/>
            <a:ext cx="14657832" cy="8943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481f66268_3_8"/>
          <p:cNvSpPr txBox="1"/>
          <p:nvPr/>
        </p:nvSpPr>
        <p:spPr>
          <a:xfrm>
            <a:off x="2406443" y="4222078"/>
            <a:ext cx="23475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E"/>
                </a:solidFill>
                <a:latin typeface="Tahoma"/>
                <a:ea typeface="Tahoma"/>
                <a:cs typeface="Tahoma"/>
                <a:sym typeface="Tahoma"/>
              </a:rPr>
              <a:t>B A S I C</a:t>
            </a:r>
            <a:endParaRPr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FFFFFE"/>
                </a:solidFill>
                <a:latin typeface="Tahoma"/>
                <a:ea typeface="Tahoma"/>
                <a:cs typeface="Tahoma"/>
                <a:sym typeface="Tahoma"/>
              </a:rPr>
              <a:t>$490</a:t>
            </a:r>
            <a:endParaRPr sz="7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55" name="Google Shape;155;g20481f66268_3_8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156" name="Google Shape;156;g20481f66268_3_8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g20481f66268_3_8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g20481f66268_3_8"/>
          <p:cNvGrpSpPr/>
          <p:nvPr/>
        </p:nvGrpSpPr>
        <p:grpSpPr>
          <a:xfrm>
            <a:off x="5698690" y="0"/>
            <a:ext cx="7452047" cy="1475740"/>
            <a:chOff x="5698690" y="0"/>
            <a:chExt cx="7452047" cy="1475740"/>
          </a:xfrm>
        </p:grpSpPr>
        <p:sp>
          <p:nvSpPr>
            <p:cNvPr id="159" name="Google Shape;159;g20481f66268_3_8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g20481f66268_3_8"/>
            <p:cNvSpPr/>
            <p:nvPr/>
          </p:nvSpPr>
          <p:spPr>
            <a:xfrm>
              <a:off x="8078993" y="0"/>
              <a:ext cx="5071744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g20481f66268_3_8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0481f66268_3_8"/>
          <p:cNvSpPr txBox="1"/>
          <p:nvPr>
            <p:ph type="title"/>
          </p:nvPr>
        </p:nvSpPr>
        <p:spPr>
          <a:xfrm>
            <a:off x="0" y="0"/>
            <a:ext cx="4845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Data Flow</a:t>
            </a:r>
            <a:endParaRPr b="0" sz="7200">
              <a:solidFill>
                <a:schemeClr val="accent1"/>
              </a:solidFill>
            </a:endParaRPr>
          </a:p>
        </p:txBody>
      </p:sp>
      <p:pic>
        <p:nvPicPr>
          <p:cNvPr id="163" name="Google Shape;163;g20481f66268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31" y="967815"/>
            <a:ext cx="15087601" cy="915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0"/>
          <p:cNvGrpSpPr/>
          <p:nvPr/>
        </p:nvGrpSpPr>
        <p:grpSpPr>
          <a:xfrm>
            <a:off x="15167122" y="0"/>
            <a:ext cx="3121199" cy="4902906"/>
            <a:chOff x="15167122" y="0"/>
            <a:chExt cx="3121199" cy="4902906"/>
          </a:xfrm>
        </p:grpSpPr>
        <p:sp>
          <p:nvSpPr>
            <p:cNvPr id="169" name="Google Shape;169;p10"/>
            <p:cNvSpPr/>
            <p:nvPr/>
          </p:nvSpPr>
          <p:spPr>
            <a:xfrm>
              <a:off x="15167122" y="0"/>
              <a:ext cx="3121025" cy="1808480"/>
            </a:xfrm>
            <a:custGeom>
              <a:rect b="b" l="l" r="r" t="t"/>
              <a:pathLst>
                <a:path extrusionOk="0" h="1808480" w="3121025">
                  <a:moveTo>
                    <a:pt x="0" y="673679"/>
                  </a:moveTo>
                  <a:lnTo>
                    <a:pt x="0" y="0"/>
                  </a:lnTo>
                  <a:lnTo>
                    <a:pt x="3120878" y="0"/>
                  </a:lnTo>
                  <a:lnTo>
                    <a:pt x="3120878" y="1127275"/>
                  </a:lnTo>
                  <a:lnTo>
                    <a:pt x="1950249" y="1808368"/>
                  </a:lnTo>
                  <a:lnTo>
                    <a:pt x="0" y="673679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17250096" y="1425646"/>
              <a:ext cx="1038225" cy="3477260"/>
            </a:xfrm>
            <a:custGeom>
              <a:rect b="b" l="l" r="r" t="t"/>
              <a:pathLst>
                <a:path extrusionOk="0" h="3477260" w="1038225">
                  <a:moveTo>
                    <a:pt x="0" y="2873250"/>
                  </a:moveTo>
                  <a:lnTo>
                    <a:pt x="0" y="603871"/>
                  </a:lnTo>
                  <a:lnTo>
                    <a:pt x="1037903" y="0"/>
                  </a:lnTo>
                  <a:lnTo>
                    <a:pt x="1037903" y="3477122"/>
                  </a:lnTo>
                  <a:lnTo>
                    <a:pt x="0" y="287325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0"/>
          <p:cNvGrpSpPr/>
          <p:nvPr/>
        </p:nvGrpSpPr>
        <p:grpSpPr>
          <a:xfrm>
            <a:off x="5698690" y="0"/>
            <a:ext cx="7452048" cy="1475740"/>
            <a:chOff x="5698690" y="0"/>
            <a:chExt cx="7452048" cy="1475740"/>
          </a:xfrm>
        </p:grpSpPr>
        <p:sp>
          <p:nvSpPr>
            <p:cNvPr id="172" name="Google Shape;172;p10"/>
            <p:cNvSpPr/>
            <p:nvPr/>
          </p:nvSpPr>
          <p:spPr>
            <a:xfrm>
              <a:off x="5698690" y="0"/>
              <a:ext cx="3949065" cy="1149350"/>
            </a:xfrm>
            <a:custGeom>
              <a:rect b="b" l="l" r="r" t="t"/>
              <a:pathLst>
                <a:path extrusionOk="0" h="1149350" w="3949065">
                  <a:moveTo>
                    <a:pt x="0" y="0"/>
                  </a:moveTo>
                  <a:lnTo>
                    <a:pt x="3948804" y="0"/>
                  </a:lnTo>
                  <a:lnTo>
                    <a:pt x="1974402" y="1148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64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8078993" y="0"/>
              <a:ext cx="5071745" cy="1475740"/>
            </a:xfrm>
            <a:custGeom>
              <a:rect b="b" l="l" r="r" t="t"/>
              <a:pathLst>
                <a:path extrusionOk="0" h="1475740" w="5071744">
                  <a:moveTo>
                    <a:pt x="0" y="0"/>
                  </a:moveTo>
                  <a:lnTo>
                    <a:pt x="5071608" y="0"/>
                  </a:lnTo>
                  <a:lnTo>
                    <a:pt x="2535803" y="1475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0"/>
          <p:cNvSpPr/>
          <p:nvPr/>
        </p:nvSpPr>
        <p:spPr>
          <a:xfrm>
            <a:off x="621966" y="9258300"/>
            <a:ext cx="5003165" cy="1028700"/>
          </a:xfrm>
          <a:custGeom>
            <a:rect b="b" l="l" r="r" t="t"/>
            <a:pathLst>
              <a:path extrusionOk="0" h="1028700" w="5003165">
                <a:moveTo>
                  <a:pt x="5002802" y="1028699"/>
                </a:moveTo>
                <a:lnTo>
                  <a:pt x="0" y="1028699"/>
                </a:lnTo>
                <a:lnTo>
                  <a:pt x="598516" y="0"/>
                </a:lnTo>
                <a:lnTo>
                  <a:pt x="4404285" y="0"/>
                </a:lnTo>
                <a:lnTo>
                  <a:pt x="5002802" y="1028699"/>
                </a:lnTo>
                <a:close/>
              </a:path>
            </a:pathLst>
          </a:custGeom>
          <a:solidFill>
            <a:srgbClr val="173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2209800" y="1356439"/>
            <a:ext cx="1386161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1"/>
                </a:solidFill>
              </a:rPr>
              <a:t>API Gateway</a:t>
            </a:r>
            <a:endParaRPr b="0" sz="7200">
              <a:solidFill>
                <a:schemeClr val="accent1"/>
              </a:solidFill>
            </a:endParaRPr>
          </a:p>
        </p:txBody>
      </p:sp>
      <p:sp>
        <p:nvSpPr>
          <p:cNvPr descr="data:image/png;base64,iVBORw0KGgoAAAANSUhEUgAAAz8AAAJtCAYAAAAYZM4LAAAAAXNSR0IArs4c6QAAIABJREFUeF7s3Qd4FNX6x/FveiWNZgEBkS4iAgoXUaqCIEgH6b13AqEE6b0EAqGFhN47KtJEIkWK9LL0XgIkIb1n7zOzIYgEQjBLsrvvPI/P//7ZnXPO+zlzvfvjzJwxQw4REAEREAEREAEREAGTFjg/n3ctLRlkZmn5WUJ8Ynm0WmuTBpHiDVjALNbSyuJwQkLC3zZaJn3YicB/FmNmwJXJ0EVABERABERABERABP6jwJUleCYlmQ/J+U4OOwdnRywtLTAzN/+PrcrpIpA5AkmJSSQkJhAZGsmj+49jzGBc4fZJY5+ORsJP5syL9CoCIiACIiACIiACmS5wZZmlezZHh2G58uR2zvTByABEQA8CD+8EhkVFxvxUoGWsl9K8hB89IEuTIiACIiACIiACIpDVBS4vMf/J2dmpf873cjpl9bHK+ETgvwgE3g0MjggNm/FRW8ZK+PkvknKuCIiACIiACIiACBiggPqMj5X51UIlPrQzwOHLkEUg3QKXz12NNkObT8JPuunkBBEQAREQAREQAREwbIGLvkzP+W72vq45XOW3oGFPpYz+NQWCHz7hUWDwVLngXxNMviYCIiACIiACIiACxiJwebHloQ8KvFfe2sbKWEqSOkTglQJxcfHcuX7voIQfuVBEQAREQAREQAREwMQENL7EFCqW38ZcdnUzsZk33XKTkpK4fP5mrIQf070GpHIREAEREAEREAETFbiwEG3REgVMtHop21QFNOeuy25vpjr5UrcIiIAIiIAIiIDpCqjhp3h+0wWQyk1SQHP+hoQfk5x5KVoEREAEREAERMCkBST8mPT0m2zxEn5MduqlcBEQAREQAREQAVMWUMNPsXymTCC1m6CA5sJNWfkxwXmXkkVABERABERABExcQA0/RT8wcQUp39QENJpbEn5MbdKlXhEQAREQAREQARFQw0+RvAIhAiYloLl4W8KPSc24FCsCIiACIiACIiACgBp+CucRCxEwKQHNpTsSfkxqxqVYERABERABoxYYub1rfgczO39zc6t8kbFPZB9jo57t9BfnYONyPT4x5nJCbHjHho/8b0n4Sb+hnGHYAhJ+DHv+ZPQiIAIiIAIikCKgBB8XS5eDZT6s8a6TnZvIiECqAmHRwfx9bdf9Sre83/2soIsoiYBJCWgu35WVH5OacSlWBERABETAaAWm7hhwoGzBGv+T4GO0U5xhhYVGBXHt7HzauxzJsDalIREwBAHNlXsSfgxhomSMIiACIiACIpCWwNSdA659Xbyh3OqWFpR8rgocPe1PN9ufX6kRGpGES91A9s/KTsWPrZ/77pCFYfxxKo5Ds3O8NdFfD8dQe0gItcvb8PP49K1uJiZqMTcHMzMzdhyNpePUJ9xek1svY09K0qrtmpubERSaRI76gTxYn4vcbhb/qT+lBgsLM7WNDQHRDPeL4MLinP+pzZedvH5fNJPXRKK5lUBuV3O+KGbFiFbZKJzXUi/99ZoVSkIizO3nrJf2nzaquXpfwo9ehaVxERABERABEXhLAqO3ddZ+82kLvfYWsGM/M0Z5s+ngGr324zVqNuFhEXhO8+CvfUcY7z6ZrUfWZ3ifSUlJyT9SzTO87fQ0GB0VzcJp/nRx74CNrU16Tn3j7+48uQJP+61ph596D9k/0+3F8OMbrgs/3tnfeAzpPbHd5FA2/BlDbLyWh+tz4ez4+vNWustjPJo50LSKnS78TAvl9upc6R3Ca32/n08YMXFa5vZ1JjpWy/T1kfRtYI+D3euP998dqUG03kMerM9JblcLNZQo/l2/t3+tMaXnS1sPxtBo1BOGtXDk+wo2mJvBvG1R/HoklgMzs5M3138LcamNRZkTJTPW+ly/17/m2gMJP+m5GOS7IiACIiACIpBVBZTwU61UE70O78+dB5g5ai7rDyzXaz8zR/kQERbJsGnuHN53lImDprPp8KoM71PpJy42HvfxfVJt+9a1O3iPmcuZY+fInsuN+q3q0qjtDynffXA3kClDvDh7/Dx5C+Sh78gefFymuPq5EqzWLtrIlhU/ExL0hJJlSzBoQj9yvvPiSsmEQdP4efV2dpzdjKOTY4bXmVqDe06tzXLhRwkMtta6lY1/H/EJWnI3eqgGGM/FESwa6EzL6navbZVZ4ee1B5jGF/8dfjKq3dTaaTwqBAdbcxYPfn4V5tPOj6lT3oax7bOlq/tXzWu6GsqAL0v4yQBEaUIEREAEREAEsoKAEn4ql2yg16Hs33kI79HzWLN/iV778R49n4iwCIZMHcCRfceY5OHFhkMZH7iUfuJi4xgwrtcL9Sjhq823Xfiyenkatq3H/TtK0JlJh/6tqdWohhpuWtfoTInSxWjepREBOw6yfM5q1h5YioubM6sXbmDdok24T+zDe3nfYdOynzn8x1GW7l6IpeWzvzkP2HGAyYO9CHsSzq+nN+Do5KBX26eN/3FmI552W17Zl/qD+4dH7PdyfcnKTzyHvN1QbvPy8I1gxZ4YQiO16i1SC/plo+B7ulukjl+Op/+8cI5fTiCnszkezezpVFu3YuE+PxwLC3SrCz9HE7wp9dWY347G8t3QJ9xZlYPWk8LIZm/GplHPNmwo1v4xEzs4Uq+irdruuRsJfNwxCO3u3PyvdzCHNfFYWcCAxg58VdKKjtPDmN41GyOWRHD3cRI1PrNmmYcz9ra68PWqMQ/xDScyRktgSBK/HYvD2hJ61rPnp9aODF4YzowNUWi1UKG4FdvGuKiGD9blUFdslJUgxWLzgVj1vCZf2zK+gyNWlmYEhiTSf24Ev5+MIyJaS+mPLPHp7UTenOa83+yx2qe9LWz4yYXYOC0eiyK44KcL03+eiWPg/HDO30zkw3ctGN7CgcZf6yxeNd7ULoAW40O5EZiozrtym+DT4/zNBNWwUB7dvK7cE83E1VFcvZ9A8Q8s8eqeLeU6Kdc9CI/mDizdFaOOdVQbRyr0Dlbn770cuuv/zLV4SnUJ5vryHHhtiCImXsvcPk7qZzM3RuGzNYrHoUlULmWNT59sql9a/ab1Xx7N9UBZ+UkLST4XAREQAREQAUMQUMJPpY+/1+tQD+z6i9mjfVn1p6/az8N7j5g5Yh5njp0nm7Mj1X+oTOvezbBQfs0qPyAPnmLBpCXcvnaHD4vkp/vwjhT7tLD62Z6t+1g5dz13b9wjm0s2ajf9hrZ9f1Q/mzPGVw0/g6f05WjAcaZ4eNN9WAf8Z6zgcWAQZb4szdDp/bG1090is2X5r2xcvI2gh8EUKlGQniM6UbCY7vGnCycv4TPWlyvnr6n9NGz7PU07N2D+xMWs99uCVqulxGdFmblmIqvmrWfRtOXsvryZ37cFMHe8H2sP+qf8ANy1aS8rfNaxeJcPB3cfYVy/qWz+ewVW1lZqX91/GECFap/TqldTWlfrSpNO9anT7Fv1M6WfVlW70GFgK6rUrqT+mTLernX70XlwW8b3n862U6vfWvj58+w2PG03v/J6CY1Uws9j9s9weTH8LIrQ3fY2y40Fv0SrP8RXD3Uip4s5vedE4OpoxtYxLtwLSqRIu2BGtLSnfkUbzt1MpPOMMLx7ZlN/+LsviGBdQAx1K9jQ+Ts7Pi6Q+jMlHaaFofz4VvpTwsVQvwgerc+BY/KtZMXaBzGxoyP1/qe7JtTw0ykY7S5dmCrdNVgNXU0r27LjWCzfe4ZSs6y1Oo6bgYk0HhOqBoZeP9inOeYhiyKYviEK98b2dK9rx/qAWPr4RHBiriuffmRFv7nhxMTB3D7ZeGr4YK0SfsxpOTGUK3cT8emdTQ1d3WaF06q6LRM6ONJ8fCiX7iQys7sjdtZmDPGLRHnOZ88U1xfa2XIwVg2cF/yyc+NBIkXaB+HZwoEmX9vw+8l4+viEs2uiC199Yk1a4/33RbD9SCy1h4dS6kNLmlWx4dsy1pQqaPlcENp6KJZ2U8LUkPtpQUu2/RXHmOWRHJrlSuE8lpTrEUxYlJb+De2p9bm1GuA+aKEbY+fauhW70csi2XU8jj9nuD5n5vtrNMP8I/Af6ISbk7lap3KrozL3afWb1r8ANTceSvhJC0k+FwEREAEREAFDEFDCz/9K1NTrUA/sOsLcMX4sD5hHYmIinWr1I99HeWndp6kaSqZ5+FC7WQ1a9W7Crat36FJ7AF2GtqHUFx+zdflv7Nr0Byv3z+dJUCgdvulDJ4/WlK9ahounrzB5oDfTV4+hZLni+IzxIzI8EvfJvTgacALPThMo91Vpeo7sQODdR4zuMZUWPRtRv01t9mwJYNaIBfQb15UCRfOzbflv6p8t2zdXDRJNK3SkfNWy1G/znRqElDH6bJlC4ZIF1X7i4+LpM6aL6nb+xEXOHDlP0y71+WX1LtbM38TSvT4ppof2HGVE54ls16xhpc8Gzh+/yMQlI1I+XzBxKfduPmDk3EFqv50Gt6L6D1+nfN6t7kA+r/wZ7fr/qIahIe3GULpCSb6oUoaONfuy+eSytxZ+Dp77DU+bTWmHn/pBuvBTQhfwnh7KD+o/TsdzaKYr7gsj2Kf8Zy8X9YH8Ww8T1UBRqaQ1Py2N5MSVBLaOfnYL1bT1UazaG8uxObpzNx2I5bK/23M/rv/ZV0KiltxNghjc1J5BTey5dCeBIu1DWD00mxpmlKNYh2AmdnB4Pvx0DkG7U7chQOluIXg0tUsOP3HUHBrKnZVuvJ+8CtF6cpgaTqZ0ckxzzErtG/bHcdFPtzKizOX7zYOZ21sXvvrNi9A989M7OfzUD+LBmuzqatD7PwZxep4rJfLrQt6y3TEcv5LAjK6OrPkjhmIfWPLJh7rPFu+MYdzKKC4vdtOFn+R2lHGq4WdRJBcWuanB87Amgb1Tnq2EdZgWTlhUEus8ndXw86rxpnYRHDgXz6LfYtj5d5wa0nK7mtGlth2eLeyxtDDj6wFPqPc/azXcPD2UQFkkrwVTOztSrmcIJQtY4jfg2S1ySii+/iCRbWN018KnXYPVNrt9b/ecWfGOwfSoa6f+oxynriaoQXDzSCdqeIS+st+0/gWouflIwk9aSPK5CIiACIiACBiCgBJ+viheXa9DPbjrKPPGLmbpvjkc3XeS8b1nsOLAPOwddT9Sdm8KYMH4Jaw9ugjvEb6EBocxfHZ/9TPl9rLxvb3U0JLNxZETB89Qq2m1lPG2/qoHbQc0o2q9Sswbu4TIsEgGTO7OsYCTDGs3Xu0nxzu6Hb4mD5yNaw5nOnm0ok/DYZT7+lNa9m6sfqb8EG1frQ/1231HjQaV+eGT1oxaMIjy1cqqn588dJa8Bd8ney5XtR9lXL3HdHrB7cHth3T6th/tBjanVtPqauiaMnA2V85dZ+Wh+SybuZbY6DgGT392y9y6BVs5sPMwXuvHMXPYAi6cuMQw735kz+3GjvV7mTdmMd81q06fcZ3ZtPhXDuw4zOQVP3Hryl261BrAxpOLcciW8Q+wp3ZRHD6/G0/rja+8XtQf3A2C2T/d+cXw4xepCz9eLpy8mkB1j1B1teKH/1mrKyo1y1qpQajZ+DA2H4zDzubZ7VNx8VpcHM25u9IN94WRXL2fyMYRutudUjt2HIuj5rAwDs5wpnAeCzVElOn5hC+KWrJ2mO68Yh1DmNje/vnw0+UJ2h2628JKd1fCjz1Nv7ZBaa/l5HAerX22WUOnGeHqmKZ0ckhzzMoPcWWFZsM/xvzP/nXhBzUMPTV8sNqNC7cSqTMilIgtqe+Qp1y7vxyJ568L8ep395yMJ6ezmRoM/9lOSvjxi+KCryv1R4VR7AMLxrd7dsuk7/YYZm+N5uRcVzU4vGq8af1LQ1lxW/F7LNM2RNOtjq0a1N5pFqTemqfcrvf0iIrV0uhLG1Z4ZKNcrye0qmZD7x+ePZelBORaw0MJWped+8FJFOkQwr2Vbupq4VMz7x4O2H0fxF8zXShT6MVVwLT6TasWza3HEn7SQpLPRUAEREAERMAABPJW+bHMLffRuqChr+PQ7r9ZMHYZ/n94sWXxbwT88hfT1o1M6U5Z9ehYbQBrjy9gTLcZfFG1NA061E51OI/uB3Fo1zH1h//Fk1e5ev4G7tO6U6VeRRaMW0ZEWBT9J3Xh74DTTBnow+oj81LamTnUF0cnezp4/EiTzzrhMbMXn1X6JOXzKQN8cHLNRpfhrfAasoDdG/+kdMWSlK5Ygi9rfUGu93Q/PpV+lA0Peo5un+oYD/9+gnmjlxB45xHZ33GjZpMqrJi1gc3n/Jk7cglxcfHqmJ8e6xf+rJrM2jyWqPAo5oxczJ/bDyuJjAo1yqkrXsU+/YhqDb5i8I9jmLFxDLnfz8HNy3foVmsw604sfGvh59iFfWmGH+UZE8d6Qeyd7EzlUs+v/AxYEMHRiwkETNOtNig/zrceimP3iXg2Hojj8yKW7J7oRGevCBztzNQfzKkdSvh5EJLEskEvf4heCSa+v8W+cLqDLTxck119Tuff4UcJZKW7vzz8dJwRwe0Vz7bL/mf4Uf7zq8ashAnlmZhVQ54FttcJP6evJ9B4bDhPNqa+Q17zCWEcv5JIm+o2fJzfgodPtExaG/VG4cdvRwwzNkZzZr4u/LxqvP+EVYJpm6nhTGzvQL7cz+/qpgQUZW5vLnOjULtgpnZ6ttL278lRwk/X2rZ0qKlbmVMO5Ra+d5sHq6tBF28n8vupOH5JXgV6Gn68ujpgXy+Iv2e7qLfT/ftIq9+0/t0n4SctIflcBERABERABLK+QEVg1ehtnfN+WuR/eh3t4d3HWTh+Jb6/T2Xrkp3s//UIk9cMT+lTWS3pXG0Qyw/PZlw3LyrW/Jy6bb95YUyXTl9jVMdplKtSmhLlCpO/cB68h/vToON3VK5bAd/xK4kMi6LPxI4c//MMs4f54xcwPaWd2cP91ZDQbnBTmpftziCv7pT+8uOUz2cMWoC9oz1dRrRU/+zK2Rsc+f0Ex/44xc1Ldxk+r4/6faWf+Nh4uo1q80q3mKhYbO1tUOr38vBl1TEflntt5MrZ64z0HZBy7uIpa7lz9R7D5/V99oMvIVHdHEF5LqhvvRFUbfClGsymD5yfap+NutSm9QDdKpY+j5MXD+JptSHNLj5oFUKvura4N35+Z7WK/UP5pIAFc3s5qrdH5cttTvXSuncBqcGjRyg3lriw4UAcq/+I48isZ7e9jV4RRXwCjGljj7tvJA+CXx5+lFve3mkeov6QHtvm2arY35cTKNsrlA2ejjSoaEOxTk8Y2sxOXW1QDmWlouXkCLS/6YJG6R5P8Ghil7Ly09ErktvLXVPq7+QVgYujGVM6OjB9Y/Qrx6wLE0msGvIssCn9qytPFazpNz9Sd9tbr+SVn4YhPFjlqj63kq/1Ey4tcqHQ+7pgodit3x/H0oGO5GoWwvHZzupGB8qxfE8so1ZEcdkv+Zmf5HbUlZ9DcXgoKz8LXRi8KJKjlxL4fdIz484zIwgO17J+eLbk8PPy8f77IsjVNJgRLezomXzb2dPPRyyNYtdxZbXPmbojwyiax4LJHXWrTcqmF43HRdCyqrX6bFe53k/o+t3z4Uf5njIuZQ+FszcS6V7HlhZVdfP1T7OC7ULUuepUK3nzipsJ1BkRzok5zrSeGvHKftO6oDW3g2TlJy0k+VwEREAEREAEsrBAc6AH8KVy21vJwp/rdaiH95zAb9wa5v8+keMBZ5jWbwG+AVOwU/4KHgjYdhjfsatYetiL2UMXq8/T9Juqu6UsIT6BwU0n0LJffY7uPUXQ/RCGzO2ZMt5uNYbQrFc9vq5bHr/xq4kMj6bXhHac+PMsc4YvwXfflJTv+gxfgr2TPW0HNWZQ43GUqfwJTXvoNntQbh3qWWs4tVtWo2yVUuxcs48f+/6AufKGS2BC99k4OjuobSv9KKs3XUe2esHt8YNgVs3cQptBjdSwohxzRywlJiqOflM7olh4e/iz5NAMLJJ3bxv64yRK/a8YTXvW5dflv2Nta0X1RsmbGwSG0LnKYLx/HUP23C7qytbT4+61B/zUdhqzfhlN9ndcU24j1Odknrl0BE/LtN+dNHNzDEMXR6nBo8onlkTEaFm4PVb9wX5slrN6u5W7bxQ/H4nDv58jrtnMmLUlhjUBcdxf4aLeGvVh+1BaVbVWf+weOJ9At9mRbBjmyPflrdVz1ZUf99RXhpQf298MC0ez0JkieZ5fiSja6Yl6a9SKQY7UGKq8Wwf8+jkQHq2lyfgIrt5PQrtdt7rzWc9Q9Yd5z+9t2Xs6ATX8LHv2jEynmZG4OCjhx56Q8KRXjnmIf5Qu/Hg8G3Oxzk+Y2E4XfvoviFKfbVk52JG4BC0ujZ7wYKWL+kxR/dHhPA7TMqeHPfeDtXT1jqR1NWsGNrQje9MQxrRSfvTbqCtAXbwjVb/bS13U2pwbhXB0phOfFrRQb4/z8I/iwgIXrt1PpGjnUEa3sqNJJWu1vu5zItk5Nhtff2JFWuP993XmvTWGQYui8GxuR9VSVij7iuw/l4D7oigW9HagZVUb9p6K59vh4czubk+lElYs2B7Dop2xXJjvwvs5zCnXO1S38vPt8+/tUXbHazlFFw4frHRVV9hSwk88zO3pgHLNTVoXzZIBjmR3MlPrjI2HfZOd0uw3rf/OaO4ES/hJC0k+FwEREAEREIEsKuABKPd6qVukKeGneKHSeh3qkT2nWDx+HT57xpKYmES/2qPJXywPTXvVISjwCXOGLKV644o07lGb6+dvM6TpZDoMb0Lxzwuxc/Wf7Nv8F96/jWKr/27+2nkCD59u2DrYsnXRLn5dtpc2Hg2p06Ya/hPWERUWTY8JrTm5/zxzhy9n/h/jU2qb67lcXflpPagBAVsP4ztmDd3HtSJfkff5bcU+9m35izm7xpCUmESXykNp0LUmX9X9gnvXA5k1yJ8GnWtSp201Fk9cz8M7j+kztT02ttZcPn0Dzd9X+L5ddbW+Xt/+RKFP8tGo23dcOnUd//HrGLmkLx+VzE9iQqL6+RfflOaHTt9wdPcpddyzto9UA8zvGw/iN3YtvSe3JXfeHPiNW4ujiwPus3SbK/zzuH35Hv2+H8OSo9NxyPb67675L5N9/vIJPC3WpdmEEiaX7onDe2ssl+4m4mBrRtlCloxuZUvp5NuSlF29lB/xO08kqKsbyp9PaW+nPpOjHGduJNLTJ4rjVxPI5WzOoEa2dPlO96NY+UH9IETLsoGpb/GtBIATVxM54vXiM0FjVkUzZX0Mj1a7oLmdSHuvKE5fT1SfCZrYzg73RdFof9Wt7kzdEIPy/T71bKlY3JKOMyPVUPH0UMOPsvLTQbe69KoxD1kcrbuNbPA/wk+XUCa2tVPDjxIMWkyJpNB7Fmz9yRGXxk94sMJZDT+KVZ95UfxyNB4ljzetZM2UDnZYW5mx/PdYhi3VbRdeqYQlo1ra0nh8JKU+tGDjcEcajYvg12PxbPZ0VLfM9lgczYX5utWefWfi1Xov3E6kQG4LPJvb0riSbiUurfGmdhFsOqibc8UhIQkKv29O77o2tKjyLMysDYhj7OoY9ZmtEvksmNrBTt1GXDnK9Qmj63c2L4Qf5X1NuX4M5dvPLFn9j/DYb0GUbrWsp4P6FxgT18awcEccQWFJVP7Eijnd7cmTQ/cXGK/qN60LWnM3RMJPWkjyuQiIgAiIgAhkQQFlC7JQ5XfN07Ep4afIR89u/dLHmI/uOc2SCRuZvVv3nM+ju8H4jV3HxePXcHCyp1LdcjTqXhNzC92PlL//OMuamb/w4NYj8hR8h9aD61O0TEEinkQyx2M5545exi2nMzVbfkVcTDwb5+3Ac3Ev9m87RlR4NN3Gt+DU/gvM91yFz97RKSUp/7+Dkx0t3XUvHN2xMoDflgcQ8jCUAsXz0nZYQzUIKceRXadYM+sXAm8H4eTqwJd1ytKsbx11jOcOX8LbfSnv5MvJyGV92OK7mzUzf2blGS/13FuX7+E7ci03NXfJV/R9mvT6jo/L67bqVo7A249ZMGI1V8/e4t38udT6ipUtmPL52lm/sHvdQfW9PmWqlKS1R32slJe7/Ou4ffk+A+tOwP/IJOzfUvi5eOUsnuZr9XGZZGqbyo9rZZVEeQ+QHCLwbwHNvScSfuSyEAEREAEREAEDE/gZ+EW5C+uf41bCz0cFixpYKTLczBK4clVjlOEnszylX8MQkPBjGPMkoxQBERABERCBpwKnk1d7lPDz3KGEnwIFnq06CJkIvErg+vWreJqtESQRMCkBzf1QWfkxqRmXYkVABERABAxVQLmx/5aysYHyOEJqRYzf3u36e3nez2+oBcq4367Ak5sa+mi3vt1OpTcRyGQBzYMwCT+ZPAfSvQiIgAiIgAikJVAS+BP4AAh72ZfHbe/2u1tO1yrW1rqHnOUQgZcJKC92tbh9kk6WymUlhwiYjoAmMFzCj+lMt1QqAiIgAiJggAJ1AGWbs2dv8HxJEWM3t8trbmt72NnN6V0rmxcfqjfA2mXIehCIi0sgNCjsfs27S9/9LIdsCqAHYmkyCwtoHkZI+MnC8yNDEwEREAERMG2B7kAtQPcCm9c4lACEtfVCM8yKJCYmyS1wr2FmSl+xsDS/kZSk1ZglmXVs+GDenaK5Un+3jimZSK2mJSDhx7TmW6oVAREQAREwHIGJgPJmTeUFpnKIQIYLXFiItmjO1N+tk+GdSYMikEUENI8iZeUni8yFDEMEREAEREAEngqsBE4Bk4REBPQloIafHLoXesohAqYioHkcJeHHVCZb6hQBERABETAIgQPAbGCVQYxWBmmwAmr4yW5nsOOXgYvAmwhogqIl/LwJnJwjAiIgAiIgAhksoDx5rmxl3RQ4mMFtS3Mi8IKAGn7cbEVGBExKQBMcI+HHpGZcihUBERABEciKAvmA68lbWd/JigOUMRmfgIQf45tTqShtAQk/aRvJN0RABERABERAnwJfAUsB2ZlNn8rSduorP642IiMCJiWgCYmVlR+TmnEpVgREQAREICsJtAQ6AV9npUHJWExDQF2phOjFAAAgAElEQVT5cZEX4prGbEuVTwU0T+Ik/MjlIAIiIAIiIAKZIDAUKAa0yoS+pUsRQLOQmEJOljbmZvKiU7kcTEMgSQuXw+Jj5Yo3jfmWKkVABERABLKOwHzgMTAs6wxJRmJqAlcWcTCvvXkFa3NzUytd6jVRgTgt3A5P/EvCj4leAFK2CIiACIhApghsBzYBCzKld+lUBJIFLi5kag5bs/5u1hbyW1CuCpMQCI5NJChWO0UueJOYbilSBERABEQgCwicAwYAv2WBscgQTFzg2kJyJ8D1Qtks5GU/Jn4tmEr5l8ITY5OseV/Cj6nMuNQpAiIgAiKQWQJuwE3gC+B8Zg1C+hWBfwtcWcgwRysG57YxzyY6ImDMAg9ikkIiEplUqCOTJPwY80xLbSIgAiIgApkt8CmwB1De5ROR2YOR/kXg3wLXfelnZ8HI3DZmTqIjAsYo8CBWGxKdyIgPOzJbqU/CjzHOstQkAiIgAiKQFQTqAqOA0llhMDIGEXiZwBU/hiUlMTy7BbYOlmBpBvIkkFwvhiqQqAXln4hEeBxPrKWWnwp2ZtLTeiT8GOrMyrhFQAREQASyskAvoDpQLysPUsYmAk8FLvuRMzGBQZbmlEnQUkELtqIjAoYoYAYxlmYcStByTGvNpGJtCPpnHRJ+DHFWZcwiIAIiIAJZWWAKYAP0zsqDlLGJgAiIgCkKSPgxxVmXmkVABERABPQlsAY4CkzVVwfSrgiIgAiIwJsLSPh5czs5UwREQAREQAT+KXAImAGsFRYREAEREIGsKSDhJ2vOi4xKBERABETAcAQsgVtAA+Avwxm2jFQEREAETE9Awo/pzblULAIiIAIikHECHwIXgQ+A+xnXrLQkAiIgAiKgDwEJP/pQlTZFQAREQARMQaAysAgoaArFSo0iIAIiYAwCEn6MYRalBhEQAREQgbct0AZoC1R52x1LfyIgAiIgAm8uIOHnze3kTBEQAREQAdMU8Exe7VHCjxwiIAIiIAIGJCDhx4AmS4YqAiIgAiKQ6QILk5/tGZHpI5EBiIAIiIAIpFtAwk+6yeQEERABERABExXYmbyNta+J1i9li4AIiIDBC0j4MfgplAJEQAREQATegoAG6AXsegt9SRciIAIiIAJ6EpDwoydYaVYEREAERMAoBHIkv8OndPKW1kZRlBQhAiIgAqYqIOHHVGde6hYBERABEUhLoAzwW/I7fKLT+rJ8LgIiIAIikPUFJPxk/TmSEYqACIiACLx9gfrAMKDs2+9aehQBERABEdCXgIQffclKuyIgAiIgAoYq0Af4GmhgqAXIuEVABERABFIXkPAjV4YIiIAIiIAIPBOYBlgAfQVFBERABETA+AQk/BjfnEpFIiACIiACbyawHjgITH+z0+UsERABERCBrC4g4Serz5CMTwREQARE4G0IHAEmARveRmfShwiIgAiIQOYISPjJHHfpVQREQAREIGsI2AA3ge+Bo1ljSDIKERABERABfQlI+NGXrLQrAiIgAiKQ1QUKAWeAfEBgVh+sjE8E9Clwfj7vWlozyMzconRifGJ5rRblLwbkEAFDFIi1srI4FJ+YeNwmickfdnr+3+8SfgxxSmXMIiACIiAC/1WgGjAXKPxfG5LzRcDQBa4swTMpyXxIjtw57BycHLC0ssTcwtzQy5Lxm6hAUmISCfEJRIRH8vj+4xgzGFe4fdLYpxwSfkz0wpCyRUAERMCEBdoBLYDqJmwgpYuAKnBlmaV7NkeHYbny5HYWEhEwRoGHdwLDoiJjfirQMtZLqU/CjzHOstQkAiIgAiLwMoGRwAdAeyESAVMXuLzE/CdnZ6f+Od/L6WTqFlK/cQsE3g0MjggNm/FRW8ZK+DHuuZbqREAEREAEngn4JW9uMEpQRMDUBdRnfKzMrxYq8aGdqVtI/aYhcPnc1WgztPkk/JjGfEuVIiACImDqAruBFYC/qUNI/SKgCFz0ZXrOd7P3dc3hKr8F5ZIwCYHgh094FBg8VS54k5huKVIEREAETFrgEtAN2GPSClK8CPxD4PJiy0MfFHivvLWNlbiIgEkIxMXFc+f6vYMSfkxiuqVIERABETBJgdzALeBj4LJJCkjRIvASAY0vMYWK5bcxN5dd3eQiMQ2BpKQkLp+/GSvhxzTmW6oUAREQAVMTKAdsS97cIM7Uipd6RSAtgQsL0RYtUSCtr8nnImBUAppz12W3N6OaUSlGBERABERAEWgEDAI+Fw4REIHUBdTwUzy/8IiASQlozt+Q8GNSMy7FioAIiIDxC/QHKgCNjb9UqVAE3lxAF37yvXkDcqYIGKCA5vxNCT8GOG8yZBEQAREQgdQFlBfYJQIDBEgERODVAmr4KSbhR64T0xLQXJDwY1ozLtWKgAiIgPEKbAT2ATONt0SpTAQyTkANP0WV9/3KIQKmI6DR3JKVH9OZbqlUBERABIxW4G9gLLDJaCuUwkQggwXU8FMkbwa3Ks2JQNYW0Fy8LeEna0+RjE4EREAEROAVAsqb6ZWtrL8FjouUCIjA6wuo4adwntc/Qb4pAkYgoLl0R8KPEcyjlCACIiACpihQBDiRvJX1Y1MESK3mkdu75ncws/M3N7fKFxn7RPYxlgvjOQEHG5fr8YkxlxNiwzs2fOR/S8KPXCCmJiDhx9RmXOoVAREQAeMQ+AaYBRQ1jnIypgol+LhYuhws82GNd53s3DKmUWnF6ATCooP5+9qu+5Vueb/7WUEXo6tPChKBVwloLt+VlR+5RERABERABAxKoGPyNtbKrW5y/ENg6o4BB8oWrPE/CT5yWaQlEBoVxLWz82nvciStr8rnImBUApor9yT8GNWMSjEiIAIiYNwCo4F3gU7GXeabVTd154BrXxdvKLe6vRmfyZ119LQ/3Wx/Nsq6QyOScKkbyP5Z2an4sfVzNQ5ZGMYfp+I4NDvHW6l9/b5oJq+JRHMrgdyu5nxRzIoRrbJROK+lXvov2eERw1s60rSK8kikHP8W0Fy9L+FHLgsREAEREAGDEFgCXAHGGMRoM2GQo7d11n7zaQu99hywYz8zRnmz6eAavfbjNWo24WEReE7z4K99RxjvPpmtR9ZneJ9JSUlqm+bm5hnednoaDH4UjLObMxYWFuk57T99d+fJFXjab/1PbWTVk9XwU+8h+2e6vRh+fMN14cc7u96Hv/VgDI1GPWFYC0e+r2CDuRnM2xbFr0diOTAzO3lzZfx8L/g5ii8/tqZ4fv2EK72j6bkDzbUHEn70bCzNi4AIiIAI/HeBvYA/sPS/N2W8LSjhp1qpJnot8M+dB5g5ai7rDyzXaz8zR/kQERbJsGnuHN53lImDprPp8KoM71PpJy42HvfxfVJt+9a1O3iPmcuZY+fInsuN+q3q0qjtDynffXA3kClDvDh7/Dx5C+Sh78gefFymuPq5EqzWLtrIlhU/ExL0hJJlSzBoQj9yvvP8ikNCfAL1yzfH75e5L3yW4QX/o8E9p9ZK+Mkg4Jg4LbbWZi+01nhUCA625iwe7PzcZ592fkyd8jaMbZ8tXSN4WT/pasTEvyzhx8QvAClfBERABAxA4CrQAfjDAMaaqUNUwk/lkg30Oob9Ow/hPXoea/YrC3H6O7xHzyciLIIhUwdwZN8xJnl4seFQxgcupZ+42DgGjOv1QjFK+GrzbRe+rF6ehm3rcf+OEnRm0qF/a2o1qqGGm9Y1OlOidDGad2lEwI6DLJ+zmrUHluLi5szqhRtYt2gT7hP78F7ed9i07GcO/3GUpbsXYmlpQXRUDBdOXWTj4i3quRv+Wv5Ww88fZzbiabdFf5OYiS2rKz8/PGK/l+tLVn7iOeTtRlKSFg/fCFbsiSE0UqvekragXzYKvqdbNTl+OZ7+88I5fjmBnM7meDSzp1Nte/Uz9/nhKAt16mrOz9EEb8r1QsUtxodyIzBRHYeZ2bNwdP5mAlYWUCiPrp+Ve6KZuDqKq/cTKP6BJV7ds6WMu1z3IDyaO7B0VwyxcVqqfGqN32/RXFz8LER7b4rCa2MUV5floHQX3febVrZV2565MQqfrVE8Dk2icilrfPpkI7erbsXpVf1m4vTptWvN9UBZ+dGrsDQuAiIgAiLwpgLvATcBZUvra2/aiCmdp4SfSh9/r9eSD+z6i9mjfVn1p6/az8N7j5g5Yh5njp0nm7Mj1X+oTOvezVJu3zp+8BQLJi3h9rU7fFgkP92Hd6TYp4XVc/ds3cfKueu5e+Me2VyyUbvpN7Tt+6P62Zwxvmr4GTylL0cDjjPFw5vuwzrgP2MFjwODKPNlaYZO74+tnY36/S3Lf2Xj4m0EPQymUImC9BzRiYLFdI8/XTh5CZ+xvlw5f03tp2Hb72nauQHzJy5mvd8WtFotJT4rysw1E1k1bz2Lpi1n9+XN/L4tgLnj/Vh70D/lh+uuTXtZ4bOOxbt8OLj7COP6TWXz3yuwsrZS++r+wwAqVPucVr2a0rpaV5p0qk+dZrq9OZR+WlXtQoeBrahSuxJPbeLj4rmmucHaQ4vJ+Y7+b8V6eoH8eXYbnrab9Xq9ZFbjoZFK+HnM/hkuL4afRRG6295mubHgl2g8FkWweqgTOV3M6T0nAldHM7aOceFeUCJF2gUzoqU99SvacO5mIp1nhOHdMxtNvrbFfUEE6wJiqFvBhs7f2fFxgRdvM9t+JJbaw0Mp9aElzarY8G0Za0oVtHwuCG09FEu7KWFq6Pq0oCXb/opjzPJIDs1ypXAeS8r1CCYsSkv/hvbU+tyauHgthdoGc9HfTf1cOaq6h1CxhBVj2jpSumuwGtKU8OP7azTD/CPwH+iEm5O5GvRi47Vq7Wn1m1lzp+9+NTceSvjRN7K0LwIiIAIikG6B8sAGIB+QkO6zTfQEJfz8r0RNvVZ/YNcR5o7xY3nAPBITE+lUqx/5PspL6z5N1VAyzcOH2s1q0Kp3E25dvUOX2gPoMrQNpb74mK3Lf2PXpj9YuX8+T4JC6fBNHzp5tKZ81TJcPH2FyQO9mb56DCXLFcdnjB+R4ZG4T+7F0YATeHaaQLmvStNzZAcC7z5idI+ptOjZiPptarNnSwCzRiyg37iuFCian23Lf1P/bNm+uTg6OdC0QkfKVy1L/TbfqUFIGaPPlikULllQ7UcJH33GdFHdzp+4yJkj52napT6/rN7FmvmbWLrXJ8X00J6jjOg8ke2aNaz02cD54xeZuGREyucLJi7l3s0HjJw7SO230+BWVP/h65TPu9UdyOeVP6Ndf13IU47Auw9pUakrqw8uJMdbDD8Hz/2Gp80mvV4vmdW4Gn7qB+nCTwldMH16DFHCz+l4Ds10xX1hBPuU/+zlgoWFGbceJnIzMJFKJa35aWkkJ64ksHX0s1vWpq2PYtXeWI7N0Z276UAsl/3dngsz/675wLl4Fv0Ww86/47j7OIncrmZ0qW2HZwt7LC3M+HrAE+r9z1oNN0+P7z1DKZLXgqmdHSnXM4SSBSzxG/DsFrlPugTTpoYtAxrZExSWRO4mQZye70rxfJaU7haCR1M7NfwU7xhMj7p26j/KcepqAkP8Itk80okaHqGv7Dez5k7f/WpuPpLwo29kaV8EREAERCBdAspDK/2ACuk6S76MEn6+KF5drxIHdx1l3tjFLN03h6P7TjK+9wxWHJiHvaPux9XuTQEsGL+EtUcX4T3Cl9DgMIbP7q9+ptxeNr63lxpasrk4cuLgGWo1rZYy3tZf9aDtgGZUrVeJeWOXEBkWyYDJ3TkWcJJh7car/eR4R/f+oskDZ+Oaw5lOHq3o03AY5b7+lJa9G6ufKSss7av1oX6776jRoDI/fNKaUQsGUb5aWfXzk4fOkrfg+2TP5ar2o4yr95gXNxB8cPshnb7tR7uBzanVtLoauqYMnM2Vc9dZeWg+y2auJTY6jsHTn90yt27BVg7sPIzX+nHMHLaACycuMcy7H9lzu7Fj/V7mjVnMd82q02dc55S6lXaV2v9Zn14nMbnxw+d342m98W109db7UMNPg2D2T3d+Mfz4RerCj5cLJ68mUN0jFDtrM374nzU1yyr/WKlBqNn4MDYfjMPO5tntasqqi4ujOXdXuuG+MJKr9xPZOMLptetTbndb8Xss0zZE062OLTO6OvJOsyAiorVYWT7rJypWS6MvbVjhkY1yvZ7QqpoNvX94tnvbqOVR/HEqnr1TnPHfEcOsLdGc8HFVx1G6uxJ+7Gn4pTV23wfx10wXyhR6cVUqrX5fuygD+6Lm1mMJPwY2ZzJcERABETBmgYFAOaCpMRepr9qU8FO22LNVBn30c2j33ywYuwz/P7zYsvg3An75i2nrRqZ0pax6dKw2gLXHFzCm2wy+qFqaBh1qpzqUR/eDOLTrGLeu3OXiyatcPX8D92ndqVKvIgvGLSMiLIr+k7rwd8Bppgz0YfWReSntzBzqi6OTPR08fqTJZ53wmNmLzyp9kvL5lAE+OLlmo8vwVngNWcDujX9SumJJSlcswZe1viDXe7rnJZR+lA0Peo5un+oYD/9+gnmjlxB45xHZ33GjZpMqrJi1gc3n/Jk7cglxcfHqmJ8e6xf+rJrM2jyWqPAo5oxczJ/bDyuJjAo1yqkrXsU+/Yi27s3+EX4e0+7rPizd750S7vQxd/9u89iFfUYbfiJjtDjWC2LvZGcql3p+5WfAggiOXkwgYJruBa9KUNp6KI7dJ+LZeCCOz4tYsnuiE529InC0M1MDSmqHEn4ehCSxbFDqmxYoQanN1HAmtncgX+7nd3XrNy9C7evmMjcKtQtmaicH6v1Pdwvnvw8l/HStbUuHmrpneJTjzPUEPuvxhIdr3Gg9JYKvSlri3li3cvQ0/PxQwRr7ekH8PdtFvZ3u30da/b6NazAz+pDwkxnq0qcIiIAIiEBqAt5AjPIcsfC8mYASfj4t8r83O/k1zzq8+zgLx6/E9/epbF2yk/2/HmHymuEpZyurJZ2rDWL54dmM6+ZFxZqfU7ftNy+0fun0NUZ1nEa5KqUpUa4w+QvnwXu4Pw06fkfluhXwHb+SyLAo+kzsyPE/zzB7mD9+AdNT2pk93B+HbPa0G9yU5mW7M8irO6W//Djl8xmDFmDvaE+XES3VP7ty9gZHfj/BsT9OcfPSXYbP66N+X+knPjaebqPavFIgJioWW3sblPq9PHxZdcyH5V4buXL2OiN9B6Scu3jKWu5cvcfweX1T/iwxIVHdHEF5LqhvvRFUbfAldds8M3l49zEdqwzE/88ZZM+t+9v7t3GcvHgQTyvl7lLjPD5oFUKvura4N37+fTcV+4fySQEL5vZyVG9Hy5fbnOqlde8CUlaCSvcI5cYSFzYciGP1H3EcmfXstrfRK6KIT4Axbexx943kQfDLw4/SXq6mwYxoYUfP5NvOnkqPWBrFruPK6pMzdUeGUTSPBZM7OqgfK5swNB4XQcuq1uqzRuV6P6Hrd8+HH+V7hTuEMLChHX3nR6JZ6MIHydtml+7xBI8mdjT92oaC7ULU/9ypli44nbuZQJ0R4ZyY40zrqRGv7Nc4rwrQ3A6SlR9jnVypSwREQAQMSEDZcmoXMNuAxpzlhqqEn5KFP9fruA7vOYHfuDXM/30ixwPOMK3fAnwDpmDnoPtxFbDtML5jV7H0sBezhy5Wn6fpN1V3S5mypfPgphNo2a8+R/eeIuh+CEPm9kwZb7caQ2jWqx5f1y2P3/jVRIZH02tCO078eZY5w5fgu29Kynd9hi/B3smetoMaM6jxOMpU/oSmPXSbPSi3vfWsNZzaLatRtkopdq7Zx499f0h5l8+E7rNxdHZQ21b6UVZvuo5s9YLb4wfBrJq5hTaDGqmrSMoxd8RSYqLi6De1I4qFt4c/Sw7NwMJS9zf7Q3+cRKn/FaNpz7r8uvx3rG2tqN6okvpZUGAInasMxvvXMbyXP3dKfw/vBtGl6mDV8W2GnzOXjuBpmfHvTtLrBZiOxmdujmHo4ijGtrGnyieWRMRoWbg9lvX74zg2y5liH1jg7hvFz0fi8O/niGs2M2ZtiWFNQBz3V7iot6J92D6UVlWt6V7HlgPnE+g2O5INwxz5vry1eq668uOe+sqQMlTvrTEMWhSFZ3M7qpayQtmfY/+5BNwXRbGgtwMtq9qw91Q83w4PZ3Z3eyqVsGLB9hgW7YzlwnwX3s9hTrneobqVn2+fXxny8IvCb2esWse+yc9uvSvdMxSPxrZq+FEMJq2LZskAR7I7meHhH0VsPOr30+o3HdQG9VXNnWAJPwY1YzJYERABETA+gRPAT4Bxvm3xLc6XEn6KFyqt1x6P7DnF4vHr8NkzlsTEJPrVHk3+Ynlo2qsOQYFPmDNkKdUbV6Rxj9pcP3+bIU0n02F4E4p/Xoidq/9k3+a/8P5tFFv9d/PXzhN4+HTD1sGWrYt28euyvbTxaEidNtXwn7COqLBoekxozcn955k7fDnz/xifUttcz+Xqyk/rQQ0I2HoY3zFr6D6uFfmKvM9vK/axb8tfzNk1hqTEJLpUHkqDrjX5qu4X3LseyKxB/jToXJM6bauxeOJ6Ht55TJ+p7bGxteby6Rto/r7C9+2qq/X1+vYnCn2Sj0bdvuPSqev4j1/HyCV9+ahkfpQVHeXzL74pzQ+dvuHo7lPquGdtH0n2d1z5feNB/MaupffktuTOmwO/cWtxdHHAfZZuc4Wnx6O7QXSrNpz5+yaQPbfuVqy3cZy/fAJPi3Vvo6tM6UMJwUv3xOG9NZZLdxNxsDWjbCFLRreypXTybWDKLmpdvSPZeSJB3QVN+fMp7e34oqjuNrEzNxLp6RPF8asJ5HI2Z1AjW7p8pwshSoB5EKJl2UDdis3Ljk0HdWNQ2kpIgsLvm9O7rg0tqjwLM2sD4hi7OkZ9hqhEPgumdrDjq5K62/XK9Qmj63c2L4Sfo5cS+LxvOHN72qufPz1K9wzDo4ktTb+yVv8iYOLaGBbuiFM3Rqj8iRVzutuTJ4fupb6v6jdTJu0tdKq5GyLh5y04SxciIAIiIAIvCih/XXpL2aVVudtEgP67gBJ+inz07Nav/97iiy0c3XOaJRM2Mnu37jmfR3eD8Ru7jovHr+HgZE+luuVo1L0m5ha6H1d//3GWNTN/4cGtR+Qp+A6tB9enaJmCRDyJZI7Hcs4dvYxbTmdqtvyKuJh4Ns7bgefiXuzfdoyo8Gi6jW/Bqf0XmO+5Cp+9o1MGpPz/Dk52tHTXvXB0x8oAflseQMjDUAoUz0vbYQ3VIKQcR3adYs2sXwi8HYSTqwNf1ilLs7511DGeO3wJb/elvJMvJyOX9WGL727WzPyZlWe81HNvXb6H78i13NTcJV/R92nS6zs+Lq/bqls5Am8/ZsGI1Vw9e4t38+dS6ytWtmDK52tn/cLudQfV9/qUqVKS1h71sbJ+/vkLxbBn9ZHM/WM0bm8x/Fy8chZP87X6uEykTRHIsgKae08k/GTZ2ZGBiYAIiIDxChQHDgMfACHGW+ZbraxBlR/LbOg0vMVb7VQ6M1yBK1c1En4Md/pk5G8oIOHnDeHkNBEQAREQgTcWUF5EMw0o8cYtyIn/FlgJ2Ize1rlBgQLPVh2ESQReJXD9+lU8zdYIkgiYlIDmfqis/JjUjEuxIiACIpC5AsrDDsp9SrUydxhG07vyhL+yXZeyVdmq8du7XX8vz/v5jaY6KUSvAk9uauijlUft9IosjWc5Ac2DMAk/WW5WZEAiIAIiYJwC44DsQFfjLO+tV7UEUPZFbgjEK72P297td7ecrlWsrXXb9sohAi8TUF7sanH7JJ0s/xQkETApAU1guIQfk5pxKVYEREAEMkdgGXABeLZdV+aMwxh6VW4bVPYnVt6sufSfBY3d3C6vua3tYWc3p3etbF58qaExFC81/HeBuLgEQoPC7te8u/Tdz3KY/fcGpQURMCABzcMICT8GNF8yVBEQAREwRIF9wEJguSEOPouN2RdQtjBrBESmNjYlAGFtvdAMsyKJiUlyC1wWm8DMHo6FpfmNpCStxizJrGPDB/PuFM318nfUZPZYpX8R0IeAhB99qEqbIiACIiACTwVuAK2Vd18KyX8SqJa82jMQWPSfWpKTRSBZ4MJCtEVzvvodNYIlAsYmoHkUKSs/xjapUo8IiIAIZAGBPMnv8CkA3MwC4zHkIfgAyotllNWeJ4ZciIw9awmo4SeHfdYalIxGBPQsoHkcJeFHz8bSvAiIgAiYmkBFYHXyO3y0plZ8Btb7VfJqz0/A3AxsV5oSAVVADT/Z7URDBExKQBMULeHHpGZcihUBERAB/Qo0B3oAX+q3G6NvfSbwafJqzyOjr1YKzBQBNfy42WZK39KpCGSWgCY4RsJPZuFLvyIgAiJgZAKDgVLAj0ZW19ssp3zye3smAbPeZsfSl+kJ6MKPjekVLhWbtIAmOFbCj0lfAVK8CIiACGSMwBwgHPDImOZMspWpgHLLoPLennsmKSBFv1UBNfy4Svh5q+jSWaYLaEIk/GT6JMgAREAERMDABX4GfgWUB/PlSL9AmeTVHm9gWvpPlzNE4M0E1PDjIi/EfTM9OctQBTRP4mTlx1AnT8YtAiIgAllA4DQwBPglC4zFEIcwAaiRvNoju+IZ4gwa8Jg1C4kp5GRpY24mLzo14GmUoadDIEkLl8PiY+WKTweafFUEREAEREAVcEreyroScEZM0i3wSfJObn7AxHSfLSeIQAYIXFnEwbz25hWszc0zoDVpQgSyvkCcFm6HJ/4l4Sfrz5WMUAREQASykkBJYH/yVtahWWlgBjKW0UC95J3cLhvImGWYRihwcSFTc9ia9XeztpDfgkY4v1LSiwLBsYkExWqnyAUvV4cIiIAIiMDrCtQGlFu1lJULOdInUCx5tUd5B9KY9J0q3xaBjBe4tpDcCXC9UDYLedlPxvNKi1lQ4FJ4YmySNe9L+MmCkyNDEgEREIEsKNANUMJPnSw4tqw+pOHJW4A3As5n9cHK+ExH4MpChjlaMTi3jXk206laKjVFgQcxScRUR+kAACAASURBVCERiUwq1JFJEn5M8QqQmkVABEQgfQLKcynKcz7d03eayX/7o+TVnm2Ap8lrCECWFLjuSz87C0bmtjFT/jsuhwgYncCDWG1IdCIjPuzIbKU4CT9GN8VSkAiIgAhkqMBK4BSgvHhTjtcXUF762jH52R7FTw4RyLICV/wYlpTE8OwW2DpYgqUZyJNAWXa6ZGBpCCRqQfknIhEexxNrqeWngp2f/W+YhB+5hERABERABF4moGxsoLzAdJUQvbbAB8nv7dkjL319bTP5YhYQuOxHzsQEBlmaUyZBSwUt2GaBYckQRCDdAmYQY2nGoQQtx7TWTCrWhqB/NiLhJ92kcoIIiIAIGL2A8r8NyntnmgMHjL7ajCuwP9An+b09xzKuWWlJBERABEQgowQk/GSUpLQjAiIgAsYhkA+4Dij/97ZxlKT3Kt5NXu05BAzQe2/SgQiIgAiIwBsLSPh5Yzo5UQREQASMTkB5aekyIL/RVaa/gnoBQ5JXe5TwI4cIiIAIiEAWFpDwk4UnR4YmAiIgAm9RoAXQBfjqLfZpyF3lSN7J7TTQ25ALkbGLgAiIgCkJSPgxpdmWWkVABEQgdYGhQHGgpQC9lkDX5BeVKu/t2fdaZ8iXREAEREAEsoSAhJ8sMQ0yCBEQARHINIF5oO6EMyzTRmA4HTsnr/ZcAZSXvsohAiIgAiJgYAISfgxswmS4IiACIpCBAr8CW4D5GdimsTbVHpie/N6e3cZapNQlAiIgAsYuIOHH2GdY6hMBERCB1AXOAQOB7QL0SgH75NWe+0AHsRIBERABETBsAQk/hj1/MnoREAERSK+AK3AL+AI4n96TTez7rQDltkDl2R4JiSY2+VKuCIiAcQpI+DHOeZWqREAERCA1gVLAXuADIEKIXipgmfzenlCgtTiJgAiIgAgYj4CEH+OZS6lEBERABF4lUBcYDXwqTK8UaJb8rqOGwFaxEgEREAERMC4BCT/GNZ9SjQiIgAikJtATqAHUE55XCqwH4oHm4iQCIiACImCcAhJ+jHNepSoREAEReCowGbADegnJSwWUVR4l+CjP9mwQJxEQAREQAeMVkPBjvHMrlYmACIjAauBvYIpQvFRgFWCVHHyESQREQAREwMgFJPwY+QRLeSIgAiYrcAjwAtaYrMCrC1eegVJWe5QNDZSQKIcIiIAIiIAJCEj4MYFJlhJFQARMSsAieStr5Vauv0yq8tcvdgngkrzaozzjI4cIiIAIiICJCEj4MZGJljJFQARMQuBD4FLyVtb3TKLi9BVZK3m1pxuwNH2nyrdFQAREQASMQUDCjzHMotQgAiIgAlAZWAQUFIxUBXyB95JXe6LESAREQAREwDQFJPyY5rxL1SIgAsYloDy30g6oYlxlZUg11ZJ3cBuQHA4zpFFpRAREQAREwDAFJPwY5rzJqEVABETgqcBwoBDQRkheEJibbKM8/xQqPiIgAi8XOD+fdy2tGWRmblE6MT6xvFaLjXiJgIEKxFpZWRyKT0w8bpPE5A87EfjPOiT8GOisyrBFQAREAFgIPAA8ReM5ga+SV3sUl3liIwIi8GqBK0vwTEoyH5Ijdw47BycHLK0sMbcwFzYRMEiBpMQkEuITiAiP5PH9xzFmMK5w+6SxT4uR8GOQ0yqDFgEREAF2AOsA5VkWOZ4JzAJKAcpqz2OBEQERSCP4LLN0z+boMCxXntzOYiUCxijw8E5gWFRkzE8FWsYqr39Awo8xzrLUJAIiYOwCF4A+wE5jLzQd9VVI3sltIuCdjvPkqyJgsgKXl5j/5Ozs1D/nezmdTBZBCjcJgcC7gcERoWEzPmrLWAk/JjHlUqQIiICRCOQAbgJlAI2R1JQRZUwDlPDTCJAtvjNCVNowegH1GR8r86uFSnxoZ/TFSoEiAFw+dzXaDG0+CT9yOYiACIiAYQh8BuqtbvkA2apZN2dlk1d7lFvdphvGNMooRSBrCFz0ZXrOd7P3dc3hKr8Fs8aUyCj0LBD88AmPAoOnygWvZ2hpXgREQAQyQOCH5E0NlBUfOXQCE4Dqyas9ymqYHCIgAukQuLzY8tAHBd4rb21jlY6z5KsiYLgCcXHx3Ll+76CEH8OdQxm5CIiAaQgoz/YoLzCtbxrlplmlspnB+uR39ijP98ghAiLwBgIaX2IKFctvY24uu7q9AZ+cYoACSUlJXD5/M1bCjwFOngxZBETAZASUZ1ksgL4mU/GrCx0N1E1e7bkiJiIgAm8ucGEh2qIlCrx5A3KmCBiggObcddntzQDnTYYsAiJgGgLKNtaH5FkWdbKLJb+3ZxUwxjSmX6oUAf0KqOGneH79diKti0AWE9CcvyHhJ4vNiQxHBERABBSBw8CU5Nu7TF1EeVFp8+T39ihbfMshAiKQAQK68KPsnyKHCJiOgOb8TQk/pjPdUqkIiIABCFgDt5Jv7TpiAOPV5xA/Sl7t2QKM0GdH0rYImKKAGn6KSfgxxbk35Zo1FyT8mPL8S+0iIAJZS0D5sX8O+AAIzFpDe+uj8QA6JK/2nH7rvUuHImACAmr4Kar860YOETAdAY3mlqz8mM50S6UiIAJZWKAqMB8olIXH+DaGpvw1tLKT225gyNvoUPoQAVMVUMNPkbymWr7UbaICmou3JfyY6NxL2SIgAllHoB3QEqiWdYaUKSMZAPRK3sntWKaMQDoVARMSUMNP4TwmVLGUKgKguXRHwo9cCCIgAiKQiQI/AcpqR/tMHENmd/1e8mrPQWBgZg/G0Psfub1rfgczO39zc6t8kbFPZB9jQ5/QDB6/g43L9fjEmMsJseEdGz7yvyXhJ4OBpbksLyDhJ8tPkQxQBETAiAUWAbeBkUZcY1qlKSs9yvM9jZK39U7r+/L5KwSU4ONi6XKwzIc13nWycxMrEUhVICw6mL+v7bpf6Zb3u58VdBElETApAc3lu7LyY1IzLsWKgAhkFQHlmZaVgF9WGdBbHkfO5NWeU0Dvt9y30XY3dceAA2UL1vifBB+jneIMKyw0KohrZ+fT3sXUN5XMMFJpyEAENFfuSfgxkLmSYYqACBiPwCWgG7DHeEpKVyVdgdHJqz0B6TpTvvxKgak7B1z7unhDudVNrpPXEjh62p9utj+/1nfT+lJcvJZp6yJZsiOKO4+SKJLXgoofWzOxkxP2tmZpnf5Gn5fs8IjhLR1pWsXujc5/2Uk13IPY/XdcysdWlvDR+5YMbuZAm2/tM7QvpbFes0JJSIS5/ZxTbXvc8nBOXk1g3U+uGdJ3YHAinv7h7DwWR0hEEqU/sqJeRRv6NXLMkPb/3UhQaBI56gfyYH0ucrtZ6KWP9DSquXpfwk96wOS7IiACIvAfBHIlv8OnJHD5P7RjqKcq/8u+Ibl2JfzJkcECo7d11n7zaYsMbvX55gJ27GfGKG82HVyj1368Rs0mPCwCz2ke/LXvCOPdJ7P1iLIRYMYeSUlJaoPm5uYZ23A6Wwt+FIyzmzMWFm/vx+HOkyvwtN+azpGm/vUBc8NYuy+GoT86UrW0NYEhSeoPbGtLM36d4IqVZcYHoAU/R/Hlx9YUz2+ZITU8baSGezDv5TBXa1GOyBgtK/dEM21dFAEz3Kj0ifI6tow7dhyNJUkLtT63SbXRcSsiOHklPkPCT2Kilgq9glECXZ8G9pQpbMXJKwn0nxtG22/tGNU2W8YVltxSdKyW6esj6dvAHge7zP3vmTIkzbUHEn4yfJalQREQARF4UaAcoPwVq/JSjVgTBFLe2TMt+b09prripfdpV8JPtVJN9NrPnzsPMHPUXNYfWK7XfmaO8iEiLJJh09w5vO8oEwdNZ9PhVRnep9JPXGw87uP7pNr23Zv3mTXKh5NHTmPvYE/1upXp7N4eK2sr9fsP7gYyZYgXZ4+fJ2+BPPQd2YOPyxRPaWv94s2s89tE0MMgChX/iB7DOj/3ufLFhPgE6pdvjt8vc8n5To4Mr/FlDe45tRZPe+Udwv/9yNngIVO6ZFN/QD89lL/xz9XoETsmulC9TOo/7F/Wc0ycFlvrjA9Mr1NpDfcQPi5gyYzuzweBEu0fU6e8DZM6P//n+h6rLvwoKz/pez4rtXGdu5HAxx2CuL4iB/nfeRa0N+2PocnoUMJ/zpUud61WS3wCWFtlzly9znz++zuaa4ESft4ETs4RAREQgXQINAQGA5+n4xxj+apyj4iy2nMX6GgsRWXVOpTwU7lkA70Ob//OQ3iPnsea/Uv02o/36PlEhEUwZOoAjuw7xiQPLzYcyvjApfQTFxvHgHHK3hsvHm2+6ULu93PRrk9Lgh4FM334bL5r8g0dB7RBWTVqXaMzJUoXo3mXRgTsOMjyOatZe2ApLm7O7P0l4P/snQVYVdkWx/90I9iO/ewW29GxdaxxbOwYVGzERAVb7FZARLB77O5W7BYVEwOD7rj3vm+dewjRUYR74cba3+f33njP2Wut3z7g+d+119qYOWo+xs9xQMnyJbBv8yGcOnAOW895I4e1JWKiY/H47hPsXrdPuPffq5uyVPycvb8bLiaKET+Fun1G72bGmDPga2Fw+WE8ShXURx4r+Tf+lEGZuy0azz8konwRfSwdaiFsj6NRc2gQnLqbYcOJWMTFy9C4qiG8j8bgyboUQbhiTzSW7o7G8425YWMvv962kTEouzDaIwJ7L8XBUB/o2tAYrnbmyRmnH9lNu+rNx4egYrFvxQ/5V7ucAVaOsMS41RGgJJ2uDuBxMAbBe/Ii4JMEw1ZE4OKDeFib66JXM2NM6WWGG08TUXdkMN5uzY3fcssFx/0XCahiH4yXm3Jj6b/RiE2Qwd3BUvhs6+lYzN4SifdBUvxZwxCF8+jhZaAEO6fIxc+vMDw69+utcs/eJqJ0vyAcnWOFP2umCNLoWBmuP0nA7xUMBGafQqQY5R6Bk7fiIJMBPZoYY/FgC+jp6eDQ1TjM2hyF0Z1NBebbJucQ/rtIXj2sdpTHQKPTtFBYmesI91m1/4zAnbmRz1oPrwIlGLo8HJcfJqBQHl2M6WyG/i3lovlHdhX1C8fvJYsfRbHkeZgAE2AC3yPgCKCeWN+ibYT6AHAXsz1HtS347IiXxM8fFf9SqulLJ65i5QwvbL3gJX9Zef8Zy6Z44P6NR7DIYY5m7Ruhz8huydu3bl2+C8956xHw4i3+V6YYhjoPQLmqpYV7T+0/hy3uu/Du1XtYWFmgjW0L9BvVQ/hs1UwvQfxMWDAK18/fwgKnFRg62Q4+Szbjy8cgVK9vg0mLR8PYRP4Ct2/TYexedwBBn4JRqkIJDJ8yECXKycufHt95CrdZXvB/9EKw06nfX7Ad1BGr567DLu99oG+vK1Qri2Xb52Krxy6sXbQJJ5/tRVhwONpX74nlO+ahUk15Nsdt9lr43X0q/N3lk9cw23Eh9t7cnJwJGtp+DOo2rYXeI2yxbKoH3jx/i0WbZgn3Uibrb5seWLBhBqrVq4IkNgnxCXjh9wo7rqxDnvy5lLp+qSe/8OAAXIz3KsSek1ck5u+IRquahuhQzwjNqxuiaL6vt/DtvxKH/gvC4elogaol9HHgajxmborCleXWKF1IHzWHBSM8WobRnUzRqpYhqI6oVL9gPPHJKXxOo8m4ENSrYICZ/cxhMzgYTt1MBfHTa24Y/N9J4DbSAu++SDFkeYRcjNmZ42d20wJoPkEUP0PkQo6EwdYzsRiwmF70LQV74zwjsfN8LNrVNcKg1iYoV0QPlQYFo3xRfUzrbYZ3QRLYLYoQPnPpZYoiPYPg0tMMg9rIX/JnbIzCiVvxuLDEGo7uEYiNB9wdLHDubjyaTQjFIntztKhuiPUnYgWuHesbYadLjp/GkpYhCZK0o86IYNx/lQjbhsZoU9sQTW0MYWWesh1NKpWh1vAQoW5rcg8zYU1GropAzTIGWDXCAod844TYbErqY2pvM9iU0MfGk7GYuiEKb7fmgo6OjiBGc3f+jP0zrFCjtD6s2n9B4I7cyGmhgzL9g9CsmiEcOpjiwoMEDF0egSOuOdC8muEP7SrkQaVtb68+ceZHUTB5HibABJhAGgJLAVBBwWgtI0P7gag4IxRAXy2LPVvDJfHze4WWSvXh0olrcJ/pjU3nPSCRSDCwlSOKliyMPg62gihZ5OSGNt2ao/fIrsKLv32bMbCf1BdValfE/k1HcWLPWWy5uBqhQWGwa+GAgU59UKdJdTy554/5Y1dg8baZgtBwm+mNqIgojJs/AtfP34bLwDmo2cAGw6fZ4eO7z5gxbCF6Du+MDn3b4NS+81g+xROOswejeNliOLDpqPB3G8+5w9zSDLZ1B6BOkxro0Le1IITIR7d9C1C6UgnBDokPh5n2ArdHt5/g/rVHsLXvIPz34L/GoFipIvhnbE/B59kOi9GsfUMhvg3LtuPRrSeYu35KMnPPuRvw/nUgprmPx6Xjvpgzehmme0xAiXLFhPj3bTwCn5MrYGmVkiH5+O4Tev4xGNsur0HuLBQ/lx8ehYvRHoU8LyQgt56Jw/ZzcTh7N0F4Ya5QVA+TupsKWQMaDceE4u/fDQVxkzT+cgkTXrIXDjJHzeEhqFRcH95jUthUtg9G3+bGGNPZFEHhUuTrGoR7q60FkWEzJAROtiZoWNkQBXsE4Z6HNSqI9T/0Mn7LPxFLBpv/1O434scpFCdvJXz111QSNqqDiSBKaIxbE4k9l+LwzCen8LJ/9Ho8us4Ox7stOWFhKhcS5MPo1ZH4vDM3Rq6KFLI3B2bKmxpUHRwM+zYmGPKXCRw9IkFb1NxHWqDTjDCYm+hg/biUDEr1YSH4X35dQfxkhGHa+MKjpFhzJBb7rsTj6uMEUNlboyoGmGtnhhqlDXDmTjw6zwxH4PZcyZmzm08TUGtkKEL+zSUIlrYu4Xi9KaeQ7aHxOVSKAt2C4LvcSqgjogzckBWReLs5JyJjZbDqECTMd+5ePEa5Rwn3JtWBEUvKAhbLp/tDu5ZmiqkX8nv9mcWPQn7qeRImwASYwNcEdgM4B2CZloHpDoD2Q9G5PYqppNYygJkJl8RP7fLNMjPFT++9fOI6PGatw4Zzq3D93B24jlyCzZc8YGou/0b75J7z8HRdjx3X12LFFC8he+K8Uq7/aXuZ68ilgmixsDLH7cv30cq2abLNPg2God+Ybmjy9x/wmLUeUeFRGDN/KG6cv4PJ/V0FO7nzy88vmj92Jaxz58BAp95w6DQZNRtWRa+RXYTP6EX8n6YO6NC/NZp3bIT2lftguud41GlaQ/j8zpUHKFyiIHLltRbskF8jZw78buwf3nzEoJajhbogGuWrlcHiHTOEF96lk1cjLiYeExanbJnb6blfED1Ld80Wrl822ROHt1Fne/lwXTcZ1f+o8pUtEnMUe+r4froQCrjA99FJuBjSryrFjkSJDFceJcL9UKwgiPZOtcDfvxshf7cgRMbIvmp+EB0nQ+f6RtjsZIGaI0LRu6kRRrZPqRuavilaEFNnFuSAz7FYLN8Xg9tu8q1cNkNJ/Jgin5Uu2k4JQ+S+79dL/cxu2uibO4Xht1y6mNQtxY9CefRglqpr3bg1UXj+QYLdU+QiZdmeGEH4XV6aUpdDmahS/4Qg5N+cuPtCglbOYQjamQsfgqUoYxeC91tyCtsB5eIHcB9pjoqDQuDY0QR2LeWCkcYo90i8C5Jip7Nlhhj+aHVpPY7fjMe8HTF4+DoRT72tsf9KPIavioKFaUodDwkkErT0+dO3EvReEIHgXV9nKRuPCxNE1NRepui7IELI8pD4DIuSwqpjMAK35YT7wVjcfJaIAzNSxF2Sf7R98Ed2SxVUTDMQvzdfWPwo9keeZ2MCTIAJ4AYAevNRzFeq6gOUsj3UH1a+b4lHVhNwbtyj+syxM5SbaLx68iY8Z22E99ml2LfuKC4cuoqFO1PO6aWsx8CmY7D9lidmDVmCWk1s0NGuzXdZfP4QhCsnbiDA/x2e3HmO549eYeyioWj8dz14zt6IqPBoOM6zx83z97BwrBu2XvNInmf5JC+YWZrCzqkHbKsNxIRlI1Dtj8rJny8c4wZLawsMcu6NpRM9cWr3BdjUq4Sq9SqgfqvayPub/EWZ7CTEJWDYjH++8ZG2qTm0d0aD1nXQpldzRIZFwm3aOvxWND9GzR2EZRPXCFkj8jlp/LvmIM4fuople2dh//pjOLDhGEbNs8dvRfPh2pnbWLdgG1w3TkbxstT7RD4+vfuC/g0dsP7iimRxlxUPz83H5xQifqgN84p9MVg7+ttOYdWGhaBSMX2sH2eBUv2DsXCgmSCEvjdI/AxuY/zVi//9l4moNiwUn7bnRJ8FkWhQSR/jusgzR0nih16yu8yKQOju728Z/JndtL6Q+KlYTE94cf+vQeInMESKjePlMX9P/Lz4IEGJfiH4sjMnrMx0UKB7sJDVehIgwem78TgkZoFSi58qg0Pg0MEE//yZIn6c1sqFFomfn8XyPYapY9hyOhYfgmUY0/nr9uCfQqUo0isY7iPMQb08Fu5KEZlpGRzyjcfg5ZEI2Pz1Qcr0DKw/EYery3Igr20wjs22FLbKpRY/y/eSyJJg77Rvxc/m07E/tKuonwkWP4oiyfMwASbABAD61+Q1gFYAbmoREGroQMKHsj3U3IBH1hJwEs9NmjfjwCDnqmV+V6p135O3sMZ1C7xOL8T+9cdx8fA1zN/unGwzMOATBjUdj02+KzF7yFLUa1kL7fq1+Manp/deYPqARajZ2AYVapZGsdKFsMLZBx0HtEajdnXh5bpFED8Ocwfg1oX7WDnZB97nFyfPs9LZB2YWpug/wRbdawzF+KVDYVO/YvLnS8Z7wtTcFPZTegl/5//gFa6dvo0bZ+/i9dN3cPZwEK4nOyR+hkz/dofmuQNXsHnpbnieWpA876snAXDsMA2bfFdgz9qj8H/wEtO8xiR/vm7BDrx9/h7OHqMwuMUE2A5th8btqexPPuYMX4ECRfKi33jb5L8j8TOg8Vj4XFiCXPkUc5ZLeh6CO08uw8Ug8z+yj14nooJ9GO575BAaBaQeDcaGoV55fcz5xwztpoWjbCE9zB9gJlxCtSVdZkeiVxN5nVDNkaEY3Ppr8UPXlbYLwdhOJhi1Ogp+a6ySt1rZDAuFU1cT1C2nj6J9QvF0rRWSsgNrj8Zi18V4HJll+VO7aVk1nxguFz/2cj+/N8Z5RSEwOEX8HLkej25zIvFus7WwbY3GljNxGOkehS875CJh0LJI6OgAD15JMLStMXo2kYtAx9VR8m1vI8zRdXaEkGHyGZMivBqND0OeHLrYOdnip7H8F8OkGNwOxMJ1ewz8va2+6upG7bxzdw3G3ikWQjbqd8cwvN9ijZwW8q1mB33j4XEoFgdnWOLQNRI/UQjY9PWz+u6LBEX6hGKtoxlmbYmBv4/8c0H8dApB4FZrHL+VAOf10XjhYyU0T6AxcGkkCuXWxV91DH9oNz3PdHqu8QsI4sxPekDxNUyACTCBnxAoA+A2gKK0/VmLaFHvYarxIeHDI2sJ0Bs3HRa7HAAVnSTQtrdKpZXbVND31G14z96O1afn4tb5+1jk6Amv8wtgYib/pvr8AV94zdqKDb5LsXLSOiEz4rhQvqWMWjpPsJ2DXo4dcP3MXQR9CMFE9+HJ1IY0n4huI/5Gw3Z14O26DVERMRgxpz9uX3iAVc7r4XUuRYS4Oa+HqaUp+o3vgvFdZqN6o8qwHSZv9kDb3oa3ckabXk1Ro3EVHN9+Dj1GtU8+y2fO0JUwz2EmzE124uMTMHha729W78yey9i2Yj88Ts0RtrnRePHoDcZ2nImN15bhwfUnWOHkg/VXlkBPX74lZ1KPeajyeznYDm8H+yZOsB3+F5p0TCV+hqxEviJ58M/E1OInCPZNJggcs1L83H96DS76ijk7qfPsCFx5nAjXfqaoUlwP8YnA5jNxWHssDjeW50DZwno4czcBfzpHYOVQU/xRwQCeR2Kx9ngcHq+2QsHcuqg5Mkye+fnz68yQk3c0vI/HCU0Fzs1PyRjYDA+DUxdj2DY0QocZEfgSLsOqYaZCZmPwiij0aWqI6b1Nf2o37cI3nxSOikV/Jn6i5ZmfcXKRQufnlLcPExo5TO9lImxT67coCgNbGmFKT3mW5eiNePRaIBc6gVtSRJIgfhIA9+FmOHcvAc0mRWDZYFP8Wc0A287Hw3VbDFrXNBDET0YZJsVIQqT6iHBBTE3uZozi+XXxMUSGuTtjBG7XllrCxEgHjcaHC0Jt8UBTfAyVYsjKaHSsZ4hFA03l4mdFNAI2ftt6u45jGF58kGJIGyOBPQ1B/HQOReAWK1ia6qCkXSg6/G4Ih7+NceFBIuxXROHYLAs0qWrwQ7uK+vXq9zaYxY+iYPI8TIAJaC2B5gBWACirRQTaiVkeemPcpkVxq0KodCANiZ41ouiJTnKKxE/5UjZK9fHaqbtY57oTbqdmQSKRwrHNDBQrVwi2I9oi6GMoVk3cgGZd6qHLsDZ4+SgAE23nw865K8rXKoXj2y7g3N6rWHF0Ovb7nMTV47fh5DYExmbG2L/2BA5vPIO+Tp3Qtm9T+MzZiejwGAyb0wd3Lj6Cu/MmrD7rmhybu8smIfPTZ3xHnN/vC6+Z2zF0dm8ULVMQRzefw7l9V7HqxExIJVLYN5qEjoNbokG72nj/8iOWj/dBx0Et0bZfU6ybuwuf3n6Bw8J/YGRsiGf3XsHvpj/+6t8MYcERcGw7A3+0rYVWvRohMiwK3rN3wCq3JcavHAxJogQj/pyK2i1s0H5gC1w/eVfwe/mRaciV3xo7Vh7E6d1XMGRmL/xWLC9unLmP9fP+xeytY1GiIn1PIh+f3wVhSFNnrD43B7ny/dpZLplZ7EfPbsNFb2dmpki+l7I4c3fGYt/VBDx6I4G5sQ6qldTDlO4mqF02JRu043w8Zm2LFbZxUUOEhXYmaFBJfmZSTYdwDG5t9I34uf40EbVGRcB9uKnwedKwGR4Op67GsG1gKNSjOHhE49D1BFBzAts/qdYvcgAAIABJREFUDLHAziT5/Jkf2U0LoPnkCLn4GZTSmCHtNePWkviRYePYlOzQ648SDHePwcVHibA210HvJoaY0t04OcORkChD3h5h+LOaPrY5pWR2HD2j5Zmf4fK5tpyNx6ytMfgQIkOzqvpoXFkfZ+4lYuck+T0ZYZja/9BIKcZ7x+Dy40Q8/yAVaqaa2+hjak8TIQNDIzhCiuFu0ThxO1Fo6U0859uZwMhAB4euJWDwyigEbPj2WV2wK1aY+/FqS0Hw0giLksGqSygCN+dAPmtdPHkrwTC3aFx7koi8VrqY0MVYEIk/s6uQB5W6vb0LYfGjKJg8DxNgAlpJgA7vpK9wv93Xo7k4NgCglkW03S1Rc8NUuciosIREDx12Q5me8LQekvgpUzJl65cyIrh+6h7Wz9mNlSfldT6f3wXDe9ZOPLn1QqjB+aNdTXQe2hK6evKXqJtnH2D7skMIfPMZhUrkR58JHVC2eglEhkZhldMmPLz+DDnz5EDLXg0QH5uA3R7H4LJuBC4euIHoiBgMce2JuxcfY7XLVridofDlg/7bzNIEvca1F/772JbzOLrpPEI+haF4+cLoN7mTIIRoXDtxF9uXH8LHgCBYWpuhftsa6DaqreDjQ9+nWDFuA/IXzYNpGx2wz+skti87iC33qVkj8Obpe2xasA/P7r6CsakhajatLNxraiH/Nv9jwBd4TtmG5w/eoECxvEJ85WqUED4jcbR/7Smc2X0VoV/CUbhkAXQd0RpV6pf7ammI4fBm0+B+dgZyZqH4eeL/AC66O5TxmPCcTEBlCfi9D2Xxo7Krw44xASag6gToTew3LTq8k2qZaI/MYOriquqLo0H+0Z6xmWKmjURP0H/FRuKnZAltSkBq0CpnQyj+z/1Y/GQDdzaZvQRY/GQvf7bOBJiA+hJYB+C5+FKqvlGk3/O1AAqItT3J26zSfztfmQEC/cVMzxEALpRk+NkcJH6KF5dnHXgwgZ8RePnyOVx0tv/sMv6cCWgUAb8PYZz50agV5WCYABPICgKnxbNs6DwbTR90aAxle6h/sremB6si8VF7MsoqnhW3t71Nr1+uR4a8/K1QwWLpvZ6v024Coa/94CDj47i0+ynQvuj9AsNZ/GjfsnPETIAJZIIAZXsGADiTiTnU5VZ3ACXFbE+Yujitxn5S7Rhtb/MVRc/LX41l9pEhp3PmsW5saGj4q7fy9VpGgA521Qu4g4H6F7Qscg5X2wn4fYxg8aPtDwHHzwSYQLoI0JavNwCopfWLdN2hvhc1FLM9tNUq5VRJ9Y1H1T2nxhGU6bkvbm97llGHZ+3tX1jX2Ng3R07LAgZGX5+3ktE5+T7NIxAfn4iwoPAPLd9tKFAtt7yFNw8moC0E/D5FsvjRlsXmOJkAE8gwgdoA9gCgI9k1vbsZnRlTWcz2fMkwMb4xPQSoXTiJHn8x0/MoPTf97BoSQDA0XKMDnTISiZS3wP0MmJZ9rqev+0oqlfnpSHUGdAr0eFs2738f5KllaDhcLSHg9ymKxY+WrDWHyQSYQMYIdBXrXepk7Ha1uauu2E1sjnhmkdo4roaOUtc82t72ThQ9d9UwBnZZAwg8XgNZ2TwsfjRgKTmEXyDg95nFzy/g4kuZABPQMgJj6dw98RwfTQ59EQASP7T96oMmB5rNsdFhuJTpCRG3t93MZn/YvJYTEMRP7v8+yFPL8XD4GkrA70s0Z340dG05LCbABDJHgLZ/xQEYl7lpVPruGmK2ZxmAxSrtqXo710jM9MSImZ6r6h0Oe68pBATxk0t+WCsPJqAtBPyCYlj8aMtic5xMgAmkm8BeAKc0fPvXXABNxWwPNXLgoXgC9cVMD1WUU/OIi4o3wTMygYwTEMRPTuOMT8B3MgE1JOAXHMviRw3XjV1mAkxAeQRuA5gGYJ/yTGTrzFXETm5eAOZlqyeaa5waZND2NtpPNEVL2qJr7mpqcGQsfjR4cTm0/yTA4ocfDibABJiAnABV/VIGhLIhdzQUChXZ/yV2cqMOYzwUS6CauL0tlyh6jit2ep6NCSiWgCB+rI0UOynPxgRUnIBfSBxnflR8jdg9JsAElE+gPIBrYivrYOWby3ILFN8uAFsAzMpy65pvkFqDU6ansLi97bDmh8wRagIBQfxY8YG4mrCWHEP6CfiFxrP4ST8uvpIJMAENJNASAHU7q6CBsVFIVGvSTcz2PNbQGLMrrHKi6CktZno0datkdvFlu0om4LcGsaUs9Y10dfigUyWj5ulVhIBUBjwLT4jjJ15FFoTdYAJMIMsJDALQAQCdu6Jpo5SY7aEXcqo74aE4AiXF7W1UP0VsKavGgwmoHQH/tbhc2FS3rqGurtr5zg4zgYwQiJcBARGSqyx+MkKP72ECTEDdCdD2rzwA7NU9kO/47wTgHzHbc08D48uukIqJmR46E4kyatuyyxG2ywQUQeDJGizMbawzOqehHr8LKgIoz6HyBILjJAiKky3gB17ll4odZAJMQMEENgLwAzBbwfNm93RFxXN7TgCYmN3OaJD9gqLoaSJmeuj54cEE1J7AizXIlwi8LGWhx4f9qP1qcgDpIfA0QhInNURBFj/pocXXMAEmoCkEzgFYA2CTpgQkxjEGwAjx3J6bGhZbdoWTTxQ9bUTR451djrBdJqAsAv5rMNncABPyGelaKMsGz8sEVIFAYKw0JFKCeaUGYB6LH1VYEfaBCTCBrCDwEkBfAOezwlgW2fhNzPZcAjA2i2xqupmcoujpLIoeT00PmOPTbgIvveBooodp+Yx0LLWbBEevqQQC42QhMRJM+d8ArKQYWfxo6kpzXEyACSQRKATgNYASAF5pEJaRACaI2Z6rGhRXdoVC33zTWUi9RdGzKrscYbtMIKsJ+HtjslQK51x6MDbTB/R1AK4EyupVYHuKIiCRAfQnUgJ8SUCcvgxTSwxKOdibxY+iSPM8TIAJqCKB3wFsB0D1MFJVdDADPlGjBuowRoexOmTgfr7lawJU70Dn9FDzC2pksIwBMQFtJPDMG3kkiRivr4vqiTLUlQHG2siBY1Z/AjpArL4OriTKcENmiHnl+iIodVQsftR/jTkCJsAEvk+AzrehOph6GgRoCIDpYic3Tdq+lx1LpC+KnlFipmdhdjjBNpkAE2ACTCBrCbD4yVrebI0JMIGsIUDbwaoC6J415pRuxUrM9jwFMFTp1jTfAGV6qCMendMzR/PD5QiZABNgAkwgiQCLH34WmAAT0DQCVKsRAYDOu9GEYQeAshJUgH9KEwLKxhhoWxsJHxI9VN/DgwkwASbABLSMAIsfLVtwDpcJaDiBAwCOAHDTgDjNxGzPOwADNCCe7AyBhDCJHcrykPDhwQSYABNgAlpKgMWPli48h80ENJDAXQCTARzUgNj6iAKOsj1HNSCe7AqB2n9TpoeaGFDWJzG7HGG7TIAJMAEmoBoEWPyoxjqwF0yACWScAJ1N8QZAAwD3Mj6NStxpIJ7bEyKeSaQSTqmhE9QFj0QPndFDmZ4YNYyBXWYCTIAJMAElEGDxowSoPCUTYAJZRqAiADrgswiAsCyzqhxD1JxhvXhuD23f4/HrBIaJomejKHrCf30KvoMJMAEmwAQ0mQCLH01eXY6NCWg2gdaAcGhZJQ0I818AcQB6aEAs2RHCIFH00PlHlOkJzg4n2CYTYAJMgAmoPgEWP6q/RuwhE2AC3xKg827aAmij5nCopmenmO3ZreaxZIf7/cVGBodE0fMxO5xgm0yACTABJqA+BFj8qM9asadMgAnICVDHrhwacN7NVgB00GYXXthfJtBbzPScERsZUEc8HkyACTABJsAEfkqAxc9PEfEFTIAJqBCBzQDuA5irQj79qit/iy2s6QV+26/erOXXdxNFz1Ux0/NKy3lw+EyACTABJvCLBFj8/CIwvpwJMIFsI3BRbP+8Jds8yLzhDQCoOx1td+O2y+nn2Unc3kbtzKmm51n6b+UrmQATYAJMgAmkEGDxw08DE2AC6kCAWllTNzTq7KaOo5XYwtoeAHUi45E+ApQlo5bVJHbonJ7H6buNr2ICTIAJMAEm8H0CLH74yWACTECVCVAL69diK+sAVXb0B76tBVBAbGrA582kbxGpkx+Jnrdipkfdz29KX9R8FRNgAkyACSidAIsfpSNmA0yACWSQwB8ANgEomsH7s/u2ZmK2xxGAd3Y7oyb2m4vb24JE0XNTTfxmN5kAE2ACTEBNCLD4UZOFYjeZgJYR6AmAtog1UNO4PQCUELM9fNDmzxexsZjpocwYbW/z/fktfAUTYAJMgAkwgV8nwOLn15nxHUyACSiXwEQAFQD0Uq4ZpczeUOzk5gxgtVIsaNak9UXRQ1FRIwNqasGDCTABJsAEmIDSCLD4URpanpgJMIEMEHAHEAJgUgbuze5bVgCoJHZy+5Ldzqi4/Tqi6DERRQ+d18ODCTABJsAEmIDSCbD4UTpiNsAEmEA6CRwGsB8AbRlTp/G7mO1xBbBSnRzPBl+ri6Inpyh6TmSDD2ySCTABJsAEtJgAix8tXnwOnQmoEIEHAMYBOKJCPqXHlUUAKItB5/Z8SM8NWnpNZbGRQUFR9JDQ5cEEmIAKEXi0GgX0DTFeR1fPRpIgqSOTwUiF3GNXmMCvEIgzMNC7kiCR3DKSYv7/BuJj6ptZ/PwKSr6WCTABRROwFltZ1wXwUNGTK3G+mmK2ZxmAxUq0o+5TlxczPaXERgaU2ePBBJiAihHwXw8XqVR3Yu58uU3MLM2gb6APXT1dFfOS3WEC6SMglUiRmJCIyIgofPnwJVYHmF36H+mspLtZ/KSPI1/FBJiA4glUAUC1HtTKOkLx0yttxrkAmojZHjp8lce3BEjs0Dk9lPGhRgb/MiQmwARUk4D/Rv1xFuZmk/MWypdDNT1kr5hA5gh8evsxPDoqdmrxXnFLaSYWP5njyXczASaQMQJ/idugqmbs9my5i8QavcSvATAvWzxQfaPFxHWtLYqebarvMnvIBLSXwLP1ulNz5LAcnee3PJbaS4Ej1wYCH999DI4MC19Ssh9msfjRhhXnGJmAahEYBuBPAO1Uy60fejMTAAm2TgCeq5HfWeVqITHTQ+f10Dk9dDgtDybABFSYgFDjY6D7vFSF/1HXRR5MQOMJPHv4PEYHsqIsfjR+qTlAJqBSBOYDMAUwXKW8+m9nqGaFsj2bASTvF1YT37PCzXyi6GktZnp8ssIo22ACTCDzBJ54YXGeArlGWee25nfBzOPkGdSAQPCnUHz+GLyQH3g1WCx2kQloCAHaAnUTwAI1iYdqVWzFbI+fmvicVW5Sq2rKhlEmjDh5ZpVhtsMEmIBiCDxbp3+lSPHf6hgaGShmQp6FCag4gfj4BLx9+f4yix8VXyh2jwloCIHLAKgz2nY1iIeK9XcB2Atgqhr4m5UuUl0ANTLoLW5vc8tK42yLCTABxRHw80JsqXLFjHR1uaub4qjyTKpMQCqV4tmj13EsflR5ldg3JqD+BPTEVtZdAFxRg3AmAugvdnK7pwb+ZpWLVBNAmZ6BYqaHhCwPJsAE1JjA4zWQla1QXI0jYNeZwK8T8Hv4kru9/To2voMJMIF0EqB/VZ+JrazfpfOe7LqMupRRtuc4gEnZ5YQK2qX9MJTpcRAzPXSoKw8mwAQ0gIAgfsrTrz4eTEB7CPg9esXiR3uWmyNlAllKoCEAKn7/X5ZazZixsQCoA11nsSYpY7No3l0kepzETA+dbcSDCTABDSLA4keDFpNDSTcBFj/pRsUXMgEm8AsE+gD4B0CjX7gnOy4tKGZ7LgIYlx0OqKhNamAwXRQ9tNWNBxNgAhpIQBA/5eiMaR5MQHsI+D1+zZkf7VlujpQJZAkBZwDUMKBvlljLuJGRAMaL2Z6rGZ9Go+6keifK9rhyoweNWlcOhgl8l4AgfsoWYTpMQKsI+Pm9YfGjVSvOwTIB5RKgdscfxdoQ5VrK+Ox5xWzPbbGOJeMzac6dtO2PMjxLxGxPouaExpEwASbwXwQE8VOmMANiAlpFwO9JAIsfrVpxDpYJKI/AUfEw0DXKM5HpmYcAmCZmey5kejb1n2CUmOlZLQrWWPUPiSNgAkwgvQQE8VO6UHov5+uYgEYQ8Hv6lsWPRqwkB8EEspfAYwD0In0se934T+tWojB7AmCoivqYlW5Rcwfa3rZBzPREZKVxtqVcAtOODC5mpmPio6trUDQqLpT7GCsXt9rNbmZk9TJBEvssMS5iQKfPPm9Y/KjdErLDmSTA4ieTAPl2JqDlBHIBeAOgOgA/FWUxAMACAJ0AnFZRH7PKrUHi9radougJzirDbCdrCJDwsdK3ulz9f80LWJrkzBqjbEXtCITHBOPmixMf/nizokC1EvTdEA8moD0E/J6948yP9iw3R8oEFErABsAJAFQtG63QmRUzmZmY7QkQD+ZUzKzqOQt13qNMzyFxe9sn9QyDvf4ZgYXHxlyqUaL57yx8fkaKPw+LDsKLB6vxj9U1hsEEtIqAn/97Fj9ateIcLBNQDIH2YuagmmKmU/gs1GlulZjtUdWteAoP+jsT9hYzPafE9VL1g2azgolG21h4fMyLhuU78VY3jV5lxQV3/Z4PhhgfVNyEWTBT91kh2HY6pTxRXw8oWVAfk3qYoXcL00x7cPNpAuqP/IKYowW+O1clu89w7mUO28YmmbaVdoKPwRK4+ETg+I14hERKYVPSAH/XM4JjZ3OF26IJ/z0fA2fvSDxel0cp86vqpH7PP7D4UdXFYb+YgIoSoBbRjQF0UEH/DMVObrSdq58K+pdVLnUXMz1XxEzP66wyzHayl8CMA4NkLar2VKoT549dxJLpK7Dn8nal2lk6fSUiwiPhssgJV89dg+u4+dh/bZfCbUqlUmFOXV1dhc+t6hMev7MZLqb7Vd3Nr/zrPisU4dEyLB5iIfx9dKwMW07HYPGuaFxblQvVSxtkKh5B/DgEIeZI/u/O43kwGvUrGqJ8Mf1M2Ul7s0QiQ90RwTDQBxw6mgpx3PFPxGj3cPT70wTT+8njVeTwe5OIs3fjMfivzItGRfql7Ln8XgRqlvjhQk9lPzJZO3/qwkzn9j60fYlH9hJYCID+ZXHIXje+a70HAB+xk9sBFfQvK1zqLIqeO2Kmxz8rjLIN1SFA4qdpla5KdejC8UtYNt0duy5tUqqdZdPdEBkehcmLxsH33HXMHb8Ye3y3Ktwm2YmPS8A41+//Wnvz4i1WzHTH/RsPkStvTnTo3Q6d+1HyWz4C333EgolL8eDWIxQuXgijpg1Dxerlhc9IWO1Yuxv7Nh9ESFAoKtWogPFzHJEnf258DvyC9rW6fTee3kO7YbATlSsqd5y6uwMupvuUa0TBs5P4obHV+etapWI9PmN4e1OM7Uo7njM+5OInGDFH8mV8kgzc+fBVIiraBeHl5twoll8veYY9F2PRdUYYIg7mhbGhTrpnlslkSEgEDA3Sf0+6J1fzC/1efNQc8cOFnmr+NP6H+0mFmZFRH2uzAMrWNaYieToMdFG2evGtcfrNTl8H0z4I5X7lrWKBp3Lnb3F7G3WzmwKAuu/x0EICJH4aVeqo1MgvHr+CFTM8sP3ieqXaWTFjNSLDIzFx4RhcO3cD85yW4t8rihdcZCc+Lh5jZo/4Jh4SX33/tEf9ZnXQqd/f+PCWhM4y2I3ug1admwvipk/zQahgUw7d7Tvj/LHL2LRqG3Zc2gCrnDmwbc2/2Ll2D8bNdcBvhfNjz8aD8D17HRtOroFMKsWzh8+/shkVGY0pQ2dhvs9MQSgpe5y9vxsuJmomfmaL4mdyGvHT8zNc/zFHj6by7Wju+6OxfG803gdJUa2kPpYNs0Dl/8mzQrHxMoz3jMCeS3GITwCaVTPEiuEWyGmpC0H8jApGzGG5+PE+GoOxqyNwdpG1cL+NfRCcupvBtpGxkKnp09wYa4/G4NHrRBTIqYfFg83xdz1j4d43HyUYsDgc1/wSULOMAZraGOLU7XicmG/9zdI+e5uI0v2CcHSOFf6saZT8OWW2rj9JwO8VDGCgr4NPIVKMco/AyVtxkMmAHk2MsXiwBfT0dHDoahxmbY7C6M6mGO0RgY0TLNF+ahjcHSzRvYncJ6lUhvxdP2ORvQUsTXXgtDYSj71zC5+9CpRg6PJwXH6YgEJ5dDGmsxn6t5Tz/JFdZT+nip7f76UGiR8u9FT046E681Fhpq//keNOrZb/qTpeaZUnvmLHNMXvOckcRsp07BCzPbszN5Va3t1GzPRQVtQFwH21jIKdVhgBEj9/VPxLYfN9b6JLJ65i5QwvbL3gJX8pev8Zy6Z44P6NR7DIYY5m7Ruhz8hu0NOTf3t96/JdeM5bj4AXb/G/MsUw1HkAylUtLXx2av85bHHfhXev3sPCygJtbFug3yhK4gKrZnoJ4mfCglG4fv4WFjitwNDJdvBZshlfPgahen0bTFo8GsYm8hfFfZsOY/e6Awj6FIxSFUpg+JSBKFFOXv70+M5TuM3ygv+jF4KdTv3+gu2gjlg9dx12ee8DfUteoVpZLNs+F1s9dmHtok04+WwvTh84D3dXb+y47AMdHfk36Cf2nMFmt51Yd8INl09ew2zHhdh7czMMDOUv1kPbj0HdprXQe4Qt+jQdjK4DO6BtN/k/XWSndxN72I3tjcZt/vgG79Ip7jAxMYb9xP5KXcOkyS88OAAX471ZYktRRrq7hiEiWoZlQ+V1MNFxwJbTsdh9MQ6Xllojdw5d4b+HLIuApyMJHn247Y/B5tOxeLkxF3KY6WLQknBcfJCANY4WMDHSgaNHJPR0gdMLrOXixzEEMYfyYt/lOPSeF47Ds3MIW91o2AwOhlM3U7n4GRmMR68l8BptgdrlDDBlfZRwT/Du3IIwqTQoGPUrGsCxo6kgehzcItG4qgFOzPtW/NDcdUYE4/6rRNg2NEab2oaCWLIyT9mOScKl1vAQlCmsh8k9zITtfyNXRQjCatUICxzyjYPdogjYlNTH1N5msCmhD7vF4aCdnVsm5RD8P38vHi0nheLjjtw4fScBTl4kfnIhIVGGMv2DBCHo0MEUFx4kYOjyCBxxzYHm1Qx/aFdRa5tV8/i9+qQ5mR8u9MyqxyZ77Jx7+O+rsX8u4kLerMVP/5pTK2vKLKhaS6BtAOjtqkvWIlEJay1E0fNFzPTcUgmv2IlsJ0Di5/cKLZXqx6UT1+A+0xubzntAIpFgYCtHFC1ZGH0cbAVRssjJDW26NUfvkV3x5vlb2LcZA/tJfVGldkXs33QUJ/acxZaLqxEaFAa7Fg4Y6NQHdZpUx5N7/pg/dgUWb5uJSjXLw22mN6IiojBu/ghcP38bLgPnoGYDGwyfZoeP7z5jxrCF6Dm8Mzr0bYNT+85j+RRPOM4ejOJli+HApqPC32085w5zSzPY1h2AOk1qoEPf1oIQIh/d9i1A6UolBDsJ8QlwmGkvcHt0+wnuX3sEW/sOOLTtBLav3oMNZ9ySmV45dR1TBs3FEb/t2OL2Lx7deoK56ynhKh+eczfg/etATHMfL9gdOKE3mrVvmPz5kHZjUatRNfQfLRd5SePhTT/MGb0M3seXw9Aoc3Ur6X0ALj88ChejPem9XCWu6+4ajm1n477xZehfxlgy2FzY5lVnZAha1TQUBAANEp2l+4dgVEcT9GlmhJydgnByXg40rCwXNK8/SvC/vsG452EtZIXqjw7FUdccaDkpDFsnWqJ9vZRMjM2QEDjZmsjFj0MIKhbTF0QUjScBiShrF4LQPbng65eIHnPC8X5rruStZ22cwxCfKMOJud9vLx4eJcWaI7HYdyUeVx8nCKKlURUDzLUzQ43SBjhzJx6dZ4YjcHsuIQtEg8RarZGhCPk3lyBY2rqE4/WmnCiSV/7lA4lCu8UR+LwzF/T1dDDKPRIfgqXYPtlSEGpOa6PweG1O7DgXi1HuUcK9SXOPWxOJ8kX0USyf7g/tWpqpV72c3+vPmiN+MlPoyQWcyvmdFhMdgzWLfGA/zg5Gxim/PDJijQozp/zlyZtXMwIvY/eUpPcAsZV1YMamUMpdJMT+Fbe4KbfiWinuZ2pSajQxE0CUKHooI8eDCSQToH8Ha5dvplQil09ch8esddhwbhWun7sD15FLsPmSB0zN5dtjTu45D0/X9dhxfS1WTPFCWHA4nFeOFj6j7WWuI5cKosXCyhy3L99HK9umyf72aTAM/cZ0Q5O//4DHrPWICo/CmPlDceP8HUzu7yrYyZ1ffn7R/LErYZ07BwY69YZDp8mo2bAqeo2UfxdCL7v/NHVAh/6t0bxjI7Sv3AfTPcejTtMawud3rjxA4RIFkSuvtWCH/Bo5c+A33AIDPmHgn47oP7Y7Wtk2E0TXgrEr4f/wJbZcWY2Ny3YgLiYeExanbJnb6bkfl477Yumu2Vg22ROPbz/F5BWOyJUvJ47tOgOPmevQulszOMymY7dSxqguzmjbvTmadUwRSkpdSAC+j07CxVC9kubd54QLWEiUJA2/gES0nRKO9nWNsHCQGaw7BWH7JAu0qC4XNzR6zYtAbksd9P/TGDZDQxG9P9dXNTSFegZj5TAzFM6jh9ojQ2FtoSPUzLj0MMWYzimd3WyGkvgxhW1DI9QdFYoejY0w4m/55x9DpMjfLRihu3PC53gc9l6Ox9kF8owLDZf1Ubj6OBEn5qb83X+tcWSMDMdvxmPejhg8fJ2Ip97W2H8lHsNXRcHCNOVViAQSZYDo86dvJei9IALBu+gIPvmgbXN5ugbh8CwSewYo2jsYy4eY4e/fjeTixzsaj72sMW1jNG4+S8SBGSlck+bwOBjzQ7ulCqbUKCn7mVXE/H5vvmiW+MlooScXcCqmgDPtQzln/CIc3HYExx7shbll5lo1UmEmix9F/Nina44mAFYDKJWuq7Puoo0A6Cs2OrBUknVms90S7Y+hc3pk4va2S9nuETugSgSqAmhOfxr3qN583Ay50FDWuHLyJjxnbYTP2aXYt+4ozh+gfZFdAAAgAElEQVS6ikU7pyWbo6zHgKZjsOOWJ2YOWYLaTWzQ0Y52aH47Pn8IwpUTN/DG/x2e3HmO549eYdyioWj8dz14zt6IyPBojJ5nj5vn72HBWDdsu+aRPMmySV4wtzSFnVMPdK02EE7LRqDaH5WTP18wxg2W1hawd+6NpRM9cXL3BdjUqwSbehVQv1Vt5P1NXudAdqjhwfAZdBzWt8P39G14zFiPj28/I1f+nGjZtTE2L/8Xex/6wH3aesTHJwg+J41daw4KTJbvnYXoiGismrYOF474kiJD3eY1hYxXuaol0W9cSrMD31O34DVnM1YfX5ClXeduPD6nEeKH2M/eGo0NJ+PwZK31d8VPn/kRyGGmgwGtvi9+ivQKxpLBZiiWTw81hodi8wRzhETKMHldNJ55WyOPlTy7kVb89GtuBPs234ofz8OxOHwtAWdSiR8SGJceJnxX/NBWvQ/Bsq+EFtn7FCoF+eY+grJawMJdMbjt9v1tc4d84zF4eSQCNn99wHGnGeEonl8P3RsboZlTGAK35oSRoc5X4meyTxQevpZg77RvxQ9tGfyRXWX9rlHWvBonfjJa6MkFnIop4NSnhvviOH/sEuZPWIrw0AgcvvevsPUgM4MKM1n8ZIZguu+lFtF0PkzK17HpvlVpF7YWmxrQV6WKr3hWmtuZnriOKHqoUpX21ZzN9Iw8gSYQKJQkdsT/fSseOHxixoFBx6uW+V2pMfqevIU1rlvgdXoh9q8/jouHr2H+dudkm5QtGdR0PDb5rsTsIUtRr2UttOtHOzW/Hk/vvcD0AYtQs7ENKtQsjWKlC2GFsw86DmiNRu3qwst1C6LCo+EwdwBuXbiPlZN94H1+cfIkK519YGZhiv4TbNG9xlCMXzoUNvUrJn++ZLwnTM1NYT+ll/B3/g9e4drp27hx9i5eP30HZw8H4XqykxCXgCHT6Xiw/x6x0XEwNjUCxb/UyQtbb7hh09Ld8H/wEtO8xiTfuG7BDrx9/h7OHqOS/06SKBGaI1Bd0Ki/p6BJx/po1zeFyZT+C1C5Tnl0tv++SFTWgt55chkuBpRIV5/RfU6E4OzWiV+3fiaRsvVsHF6ss0ZthzC0qWWAKT3lLZwpE1h2YChGtDNG32bGsO4cjNPzLNGgknx7YcBnCYr1DcVdtxyISwDqjwlDzP5cSJTIUGVIGP6oqA+PkfIvcG2GhcKpq4mY+QmDXPzImwkImZ/uIQj91xrn7iXCbmkk3m+2Tt5G9ve0cKFG6cScbwWG24FYuG6Pgb+31VcZqahYGXJ3DcbeKRaCAPvdMQzvt1gjp4VcjB30jYfHoVgcnGGJQ9dI/EQhYNPX4mjLmThM3xyNzvWNBDG1ZpQ8FtpeJ2R+1lhh46k4OK+PxgsfK6F5Ao2BSyNRKLcu/qpj+EO76vP0yD31CwjSrMxPRgs9uYBTsQWcVHA6uJ0jBk3oB9fRi3Hg7rZMix8qzGTxo/RfMfSCTXVVWVNtm75wvAFQ2x1qbhCTvlvU/iram0OZHvoXjNbkhNpHxAFkhgC9WQmZHfEPvbnQM5H0h2q/hEHb3iqVrpUZWz+91/fUbXjP3o7Vp+fi1vn7WOToCa/zC2BiJn8BPH/AF16ztmKD71KsnLROqKdxXCjfUpaYkIgJtnPQy7EDrp+5i6APIZjoPjzZ5pDmE9FtxN9o2K4OvF23ISoiBiPm9MftCw+wynk9vM4tSL7WzXk9TC1N0W98F4zvMhvVG1WG7TB5swd62R3eyhltejVFjcZVcHz7OfQY1T45qzJn6EqY5zAT5iY7lL0ZPI2+8/l6fAkMxtZl+9B3fGchi0TDfcoGxEbHw3HhABCLFU4+WH9lCfTEL/8m9ZiHKr+Xg+3wdji86TQMjQ3QrLO8uUHQxxAMajwBKw7PxG/F5N3EPr0LAsXteWYecuX7/jf6P12UDF5w/+k1uOirWh+bHwfTfW4kImJkWGYvChsAT99JYLckCt0aGmKJvRk2nY7DcLdoeDuaoXJxPaw8EIsNJ+PxwieH0EBgwNIo+D5JhJeDGUyNAIfV0UKDgjPzLIWtX/XHhiNmnzx7cuxmAtpMicCtlZaoXFwfNsPD4NTFWC5+HMPRr7kh7FunEj89QhG6ywqmRjoobx+GltUNMKq9MU7fTcC4tTGoU1YfR2d9e2ZPWJQU1UeEI08OXUzuZozi+XXxMUSGuTtjhIzQtaWWQnOGRuPDQb03Fg80xcdQKYasjEbHeoZYNNBULn5WRCNg49c1ReFRMuTpHoIcpjrYPtEcjavIRZ8gfnyi8djTCjFxMpS0C0WH3w3h8LcxLjxIhP2KKBybZYEmVQ1+aDeDj1+23eb3NlizxE9GCz25gFNxBZz0j87E/jNhU7cSajeujgEtR2HvnY2ZFj9UmMniR6m/K9YCoG+QpyrVSvonpxc9+leZvj6l83u0YVQRRc9voug5og1Bc4zfJUBZvySxUzON2PH7L2YkfsqXslEq0mun7mKd6064nZoFiUQKxzYzUKxcIdiOaIugj6FYNXEDmnWphy7D2uDlowBMtJ0PO+euKF+rFI5vu4Bze69ixdHp2O9zEleP34aT2xAYmxlj/9oTOLzxDPo6dULbvk3hM2cnosNjMGxOH9y5+Ajuzpuw+qxrcmzuLpuEzE+f8R1xfr8vvGZux9DZvVG0TEEc3XwO5/ZdxaoTMyGVSGHfaBI6Dm6JBu1q4/3Lj1g+3gcdB7VE235NsW7uLnx6+wUOC/+BkbEhnt17Bb+b/virfzMhvhF/TkWpykXReUhrPL37Ej6uOzFt/SiUrFQMlNGhz2u3sEH7gS1w/eRdwe/lR6YhV35rnN59Gd6zdmDk/H7IVzg3vGfvgLmVGcYtlzdXoHF081kc23YeSw6kNE1Q6gKmmvzRs9tw0aNTDNRndJ8XiW3nEr5yOE8OHbSvayAIAnMTedZi1YFYrDgQl9zqevlgE0G80KAXfRIie6/EIz4RaG5jgBVDTIRsiiB+xkUgZm+KEG0zNQIxccDpuRawGR4Op67GsG1giLqjw9GvmRHsW8trmoXMT88whO60ErbYUQ3OgOXRuP9KgjY1DVA0ry5efZRi8/jv74QJjZRivHcMLj9OxPMPUuSz0kVzG31M7WkiZGBoBEdIBWF34nYiqKGi7R+GmG9nAiMDHRy6loDBK6MQsOHbhgoUw+3nErzdkAO6unJGgvhZF4PHq+U1SE/eSjDMLRrXniQir5UuJnQxxsCW8th+ZFd9nh65p37vQjRL/GS00JMLOBVXwLln3WFcOuaL+ZunCvu47VuNwe4764R/pDIzqDCTxU9mCP7wXvoGmU4PpCyLKgza2P8/Mdsjr27V7EEnIlIjgxKi6FGvI9c1e22yKjpqMJI6u/MgleC5kF4nSPyUKZmy9Su99/3KdddP3cP6Obux8qS8zufzu2B4z9qJJ7dewMzSFH+0q4nOQ1tCl3oHUzeqsw+wfdkhBL75jEIl8qPPhA4oW70EIkOjsMppEx5ef4aceXKgZa8GiI9NwG6PY3BZNwIXD9xAdEQMhrj2xN2Lj7HaZSvczlBCVD7ov80sTdBrnPzA0WNbzuPopvMI+RSG4uULo9/kToIQonHtxF1sX34IHwOCYGlthvpta6DbqLaCjw99n2LFuA3IXzQPpm10wD6vk9i+7CC23F8q3Pvm2Xt4TduB137vULRsQXQd0RoV68hbddP4GPAFnlO24fmDNyhQLK8QX7ka9KMsHzuWH8LJnZdB28KrN66EPk4dYGAofwmnsWDYGuTIbYFB079/4GnyhUr4P0/8H8BFl04L4KFoAoEhUhzwTYBdC8NksdF/STRIqM3/J6WBgqLt8nw/J+D3PlSzxE+NchnrksIFnIop4GzasQEm9JiJJbtnIl/B3Hj97C2GtJqAnbfXZFr8UGEmi5+f/1Bn4Ao6GHMYNWnKwL2KvqWRmO2ZLDZcUPT8qjYfvUHR21wlsZGBerVdUjWa6uUPfTWbWuwkpsnuRGYkHBI/JUuUzcitfI8WEvB/7sfiR0nrHhopQ6G+YZjZ2xj/NDfCTf9EtJ8ZhQvzLVDlf+rVHU1JiLJtWo0TPxkt9OQCTsUUcNKe6MVjqUnYt4MKOfuMyfiRLFSYyeJHob8r8opn+FB7pKcKnTljk60AQF9ZU21PUMamUJu7qK6KRA8VZ9BeF21r2a02C6VgR6lVeZLgoUxP6rqdV4qwReKnePGUrIMi5uQ5NJfAy5fP4aLDv36UtcInbidgvE+ssIWNanjGdjBC7yYp7beVZZfn/TEBvw9hmpX5yWihJxdwKqaAM1c+K6E1adJ49yIQU/stwvJDM4T9z0nnQGTkB5MKM1n8ZITcd++hgvpD4hk+354WpzAz6ZqIWlNRu6HZAFam6w71vYi6dNH2NkpRk+jRps516rtqGfecMnqpszvnUwmeGxmf9r/vdD0y5OVvhQoWU8bcPKfmEQh97QcHGe+y1byV5Yh+RMAvMFyzxE9GCz25gFOxBZxJD13As/dw/Gsm1l9fDDOLzO1xpcJMFj8K+YXWEcBEAFREnd2D+tbWFs/tUaWDVBXNJb+Y6Wklbm9bp2gDPJ9KECiQRux8SpPdUfrZVLOPDDmdM491Y0ND/nZZJZ4IFXaCDnbVC7iDgfrpLilT4WjYNSaQfgJ+HyM0S/xktNCTCzgVW8CZIn4+YGy7OfC5Ng+mmRQ/VJjJ4if9P9z/caUjgPqi2Mj0ZJmYgIQXZXuWiH8yMZVK30rHbNP2NhKclOlZo9LesnO/SoD6xabO7FBv3NRb2T7+6oSZvX7W3v6FdY2NfXPktCxgYJRSVJ/Zefl+zSIQH5+IsKDwDy3fbShQLbe88xcPJqAtBPw+RWqW+OFCT819dKkwk8VPptaXhIYMgHKPf/+5i/MAUO1DJzpb7ueXq+UVdIIdbW/rKYoeN7WMgp3+HgGq00oSPLRlM7XYeagKyEgAwdBwjQ50ykgkUt4CpwqLokI+6OnrvpJKZX46Up0BnQI93pbNKz/wkgcT0BYCGid+uNBTcx9dKsxk8ZPh9aUsC+1tkPduzZ5RVezk5glgfva4oHSr1M+dMj10oqMLgOVKt8gGlE2AWq6nzu7QGTtJguecso3z/ExAmQQer4GsbJ7vnzmjTLs8NxPITgJ+n6M0J/PDhZ7Z+Sgp3/b7d+9fTmrpRi8iPH6NwHUAcwBkZxvlWQDaiJ3cnv+a+2pxNW1/ItEzUsz0LFILr9nJ7xGgrF1qsUPXpM7uaMO5U/xkaAkBQfzkztwZfFqCisPUIAJ+X6I1R/xwoacGPZlpQqHCzKBPQUed26ymgnEe6SNgLLaybg1AKZ2l0uFGBTHbQ13NqJubpg3aLE+iZ4IoeuZqWoBaEk+DVIKnXBqx80JLGHCYWkhAED+5MteMSAuxcchqTsAvKEZzxA8Xeqr50/gf7icVZsoSZDWd//J4p5lRKjwqOjzzrtjK+rPCZ0/fhFTg31XM9tBWIU0bFB8dcU//S5ktHupDoHya7M7VVILHV33CYE+ZQOYICOInJ31PxoMJaA8Bv+BYzRE/tGxc6KlZD2/qwkwWPuleW9qyQ+fllEn3HYq9kITXLgB7AExV7NQqMdskMdtDmSxNjE8lICvYCTrQN/VWttA02Z14Bdvj6ZiAWhBg8aMWy8ROKpiAxokfBfPh6ZiAuhGwA2ALoEU2OU7nB/UTsz33s8kHZZkdJ4oeOpuIsj1KP7NFWYFowby6acQOnbOUum7nvRYw4BCZwE8JCOLH2uin1/EFTECTCPiFxGlW5keTFodjYQK/SGA6gIIABvzifYq4nNrpUke5YwAoM6JJY5TYttpdFD2xmhScBsVSPZXgaZRG7NzToDg5FCagMAKC+LHiA3EVBpQnUgsCfqHxLH7UYqXYSSbwYwI+AF6KmYmsZjUWwDDx3J5bWW1cifaGizzXi22rI5Voi6f+dQJF02R3qDFBUnbn9K9Px3cwAe0j4LcGsaUs9Y10dfigU+1bfe2MWCoDnoUnxPETr53rz1FrDgF60dsAYF0Wh0RZpqTzg2hLmKYMe1H07BAzPSGaEpiax0GHkaSu26Gvq1NvZeN1UvMFZveznoD/WlwubKpb11CXdoryYAKaTyBeBgRESK6y+NH8teYINZeAv3ig5pksDtEBAAmeTgA0pTvWP+L2tgOi6PmUxUzZ3LcE6qcSPJXTiJ1nDIwJMIHMEXiyBgtzG+uMzmmox++CmUPJd6sJgeA4CYLiZAv4gVeTBWM3mUAqAlTA/QYAnUmirENDVwP4GwDZShrUNYs6udH2NqqF0YTRR8z0nBK3t3ExfPatatk02R06nyopu3Ml+9xiy0xAMwm8WIN8icDLUhZ6fNiPZi4xR5WGwNMISZzUEAVZ/PCjwQTUi0BtAHvFM3wSlOS6NYAPAKQAko7/Hiq2du4M4IKS7GbltN1F0XNZzPS8zkrjbEsgkEvsTJi0nY3qqlJvZePmEvygMAElE/Bfg8nmBpiQz0jXQsmmeHomkK0EAmOlIZESzCs1APNY/GTrUrBxJvBLBLoAGAOgzi/d9esXU3anPYBE8bwgbwB0UCk1NlD3QQxnALgtih7aOsgj6wg0S5XdKQLgeCrB8zbr3GBLTIAJJBF46QVHEz1My2ekY8lUmIAmEgiMk4XESDDlfwOEcxC525smLjLHpJEESPRQ1qerkqOzAUBNFKwAhAOgSlja/qbuHbRIzJHoIRFH5/TQ//JQPoGqabaynUwldkiA8mACTEAFCPh7Y7JUCudcejA20wf0dQCuBFKBhWEXMkRAIgPoT6QE+JKAOH0ZppYYhHlJk3HmJ0NY+SYmoDQCUwHQYaHGqSwsB0Cn0FNbaWWPmwCqiUboIM9osasbHaBK2+DUbbQRGxnQtjYSPZp2+KqqrUehNGKHsjmpt7Kpmr/sDxNgAiKBZ97II0nEeH1dVE+Uoa7s63+HmBMTUBsCOkCsvg6uJMpwQ2aIeeX6Iii18yx+1GYp2VEtIUAvi5R1qQngsVjfQ8X4K7Ig/g4AvADkTGOLRA9lgCoAeJQFfvyKCerK1kvcPpX6vj/FTM9nsZEBZxl+hWr6ryWRnroFtXkasfMl/VPxlUyACTABJsAElE+AxY/yGbMFJpBeAg1FsUOdd6iVdH8A0wHsS+8EmbzuHQBqdkC/FwwABAKgwyMpW0Jd5XYDeJVJG4q8/TCABgB6ANgvTtxEFD1UPE+ZnmuKNMhzCQTqphI8NdKIHd5OyA8JE2ACTIAJqDQBFj8qvTzsnJYROAiAtmnRCAMwAsDGLGRQSxQ9JHio25sqj+GiyNED0BcQUtozAdBWPRI9l1TZeTXzrVSa7M69VILnoprFwu4yASbABJiAlhNg8aPlDwCHrzIEqMsObdGik+uTBjUcCBa3vC1WGU+z35GSAKg2iZhRhofEGolFFwDnst89tfeAsn+pt7JRvVnqup0otY+QA2ACTIAJMAGtJcDiR2uXngNXMQLU5IAyFqkbHVCzAfoZjQCQT8X8zU53SCTmFh2geiQ6D4a61D3NTqfU3DZtF0wSPP9LI3b4DCQ1X1x2nwkwASbABFIIsPjhp4EJqAYByvDQgaJxouA5C2APAGp28EY1XFQJL3YCaJcmQ0aOUTaCxCNnyNK3TJXTZHfoeUvK7lBWjQcTYAJMgAkwAY0kkOXi5+GRzk0hRRHIYA4dREIXbyq02kUveDw0hMDqPrMbS3VRVA+wkH3bOUxDolRcGJ8jgo19Luxqkc8y1+eqRcs/r1K4HHUw45GGwO3XDw29zm0fkSiVmAGQpfmTdLURg/sugQIAWqQSPNTMIvVWNnVsY85LzQSYABNgAkzglwlkifgJuNzFJCbazF0SH9PbzLpYsK6+samxeX7T2MjAaGlCXFRk6Mtc+gZG63QSPg8t1foIffPNQ80IePZxLa1rpDtaIpHa/Vay0DtAx9oyj5WlNJHfqdRsKVXWXV19XYR/Dg2XQRbywT+goJ6+wRpJXNwi+/Uu1ImOx9cEqFtf6rodal9+PJXgYYHNTwwTYAJMgAloJQGli59nJ/vUTUyMP1egZEt9y9xldHR06LiQr4dMJkX4Zz/pe/+jUj3o/16m1ebrWrkaahq09+D5C3X09PpXblLTNG+R/Ma6et+usZqGxm6rKAGpRIJPrwNj7526HgOpzKv/6nHjVdTVrHSLuvUlCZ7f02R2HmalI2yLCTABJsAEmICqElCq+Hlysl97Y5NcXkUqdM6VXgCvHmz/HBP2rmf5NjtpSwYPFSfgbT//afkGNgUKlylGhxvyYAJZTiDg8auIhxfvfLBbPa5MlhvPXoPUmCB1dofO2EnaysZd77J3bdg6E2ACTIAJqCgBpYmfJ0c6NzXNWWpjoTJ/0V7zXxoBj/a+iQp70bdcq11UhMtDBQnIZDK9LWNWPq3YwKZ47oJ5lfYcqWDo7JIKEvgcECh7fOne824Lh5XV0dGhs340cVBr79Rih2JMXbdDrdF5MAEmwASYABNgAj8goLSX1sdHusWWrjXISFcv9bEl6VsLSWIcnl1fE12u1TYqbOahggS8hy48XbVJzT/yFimgr4LusUtaSCDw1bvEB2dunu3nPpYEgqaMhqkET9k0YofON+LBBJgAE2ACTIAJ/AIBpYifZyf7uuYqVGeidb4Kv+DK15eGBN6P/hxweV6ZFptnZHgSvlEpBLwGzRmQt0iBhdWa182hFAM8KRPIIIGbx66Efgn44Gi3ZuK6DE6R3bfRL83U2Z3LqQTPtex2ju0zASbABJgAE1B3AkoRP4+PdIsrXdPOUFePGg5lbAjZnxs+nP3JGD6l3uUzdOGHRrZ/5jcwzPj6KtVBnlxrCcTHxuPcruPv+68aW1BNINDhtanFDp33lHorW4KaxMFuMgEmwASYABNQCwIKFz9+R7q0y5Gnok/+/zWg1qqZGu/9T72NDHpqX6bVjsOZmohvVhgBj36uHfMWzruuVqt6FgqblCdiAgokcO3wpYgvAZ96DVo/ab8Cp1XUVHppxE7eNGLng6IM8TxMgAkwASbABJjAtwQULn6eHOvpmbtwrYE581fMNO/gD/ckH19fWVG+9Q7HTE/GEyiEgPfg+TvK163cpVDJIgqZjydhAoomEPD0NR753ttm5zGhu6LnzuB8NVIJngZpxM79DM7JtzEBJsAEmAATYAIZIKBw8fP05D8XCpduXt/YPHcG3Pn6lpiIzwh4euRomeYbW2V6Mp5AIQTW2s9/U7ftH4UtrKnxFA8moHoEwoPD4Hvo4qt/Vo8vnk3eFQXQIpXg8U8leM5kk09slgkwASbABJgAEwCgcPHjd6xHyP8qd7EyMMx8o7aEuEi8uLfrU9mWW2hfPA8VIOA1YG5kY9sWZoZGv97FTwXcZxe0gADV/ZzecSxyoNfErNqaSb/sUtft0A/H8VSCJ1QLsHOITIAJMAEmwATUgoDCxc/jI93iS9foZaCrm/kOyFJJAp7e3BRbrtV2E7WgqQVOrhu2KLBp1z9ZjGrBWqtziKe2Hw3s5zb2l88Y+4WY66cSPJXTbGV79gvz8KVMgAkwASbABJhAFhJQjvip3tNAV5fqejM3BPFzawuLn8xhVOjdq/vPlrXu206hc/JkTEDRBA6v3w97n8n/9fvtfwB+9YwcOmMndXbnRirBc0XR/vN8TIAJMIHsIODniXbQRX8dXV0bXT0dvcR4SaHs8INtMoGMEtA30HsrlUgTANkdqQTe5QbhYNq5FC5+hG1vlTpYGRiaZtTv5PuEbW/3934q23IrZxoyTVMxE5D4adXnL8VMxrMwASUROLLhwH+Jn5kAWgKo+RPTVLSYWuxEpsnuxCrJdZ6WCTABJpDlBB6vRy49id4h8xymuc0szUuYmJtCX18POjoKf03M8tjYoHYRkMlkSExIRExUDCLDovyjIyI+6kPWtnh/JG9BV/hT/exk/0sFSzb83cQsV6Zpx0R+wZunp46W/XMTNzzINE3FTCCIn95tFTMZz8IElETgyMaD3xM/bgD6ArggCqC01lOLHfq2M/V5O2+V5CpPywSYABPIVgKBG2AWGq/zqWjpQibGJiYKfy/M1uDYuNYTiI2Okb32D4gtEwVrnZGIIyAKf8ifnui9NleBSv/kzFcm08CDAx/Ff3xze1X5NjtGZ3oynkAhBATx07ONQubiSZiAsggc2XworfihtDe1mab6QWcA8wDYpMruNEsjdu4oyzeelwkwASagKgQo46OTiNdlKpXKfJcqVQmK/WAC3yHw5J5/rIFElr+EPcIULn7kh5yW3py/aA3zzNJ//+Lqq7Dgl8PK8yGnmUWpsPsF8dOjtcLm44mYgDIIHNlyOLX4uQuglCh8wgFQvU4VAG9SCZ6TyvCD52QCTIAJqDKBp966twqX+K2KsYmJrir7yb4xgcwSiI2Okb599f52qX7SGgoXP+Tc4yPd4kpX7WCoq2eQYV8lifF4dndvVLlW2zItojLsBN/4DQFB/HTnXYj8aKg2gSNbj5D4MRIFDu3BTWo/SSlv2s7WD0CQakfB3jGB/7N3FlBRbV0c/9Odgt0YgPp82D67uxXs7i4UAxtEsVFAJQws7FbEAFvsAhELUUG6c2a+de4MOn4WMTMMsM9ab733nHv33ud3Brz/u/fZhwgQAekRYM0N9I103UqVK2ksPS9kmQjID4HwsIjIxNjEUVIRPyFXRq0xLGU6z8DYJM8zjol4HR/x/oG9eY8ja/NshG6UOAEmfjoPZPvFaRAB+SVw4eAFJn6OAMhOU4p3YGHZn+UANsjvDCgyIkAEiIB0Cbz2UDhXsmzJLrr69I5ZuqTJurwQSIhPQsSnqDNSET9skoHnB6ZVr9tDTSkP2R8u6/PsTJJZ54OyOqRQXtZF7uPgxI8liR+5X6hiHuAFb078sH77rK11AwDNRHt+WMtqlv1hmaDJAHYVc1Q0fSJABPJHQB3A77o/slIyfv7MS+/uYLketzgAACAASURBVA+Fj5WrVSivopL/cxmlFyVZJgKSI8C6wL0PCfsoNfHzymdwV03tkrvKmzTNdTo19PX1kITY8HF1ehy5JrkpkyVJEODEz4BOkjBFNoiA1AhcOHzxT+f8MAHEBNE9AMFSC4IMEwEiUBwITAIwDcBMAD5iE2Zt9WcAaAGA7TuUu/F6l9JHkxoVy1M7a7lbGgpIagQECHkVGiY18cPifuM3tq+yoppnxRrNdXM6jw9Bfp/TkqOHmXY9fCWn99B1siPAiZ/+HWXnkDwRgTwQuHDE50/iJw8W6RYiQASIwC8JsBe8rBU+O0MkEsBqAJ4AskR7DtnLFrkcgTshMK1VRS5jo6CIgLQIBL14J/lW1/8fbODlof8JMjL9yla0UNY1KAcFxZ8bivD5PCTGfsr6HPoIAr6gYa1uh6nNrLRWPZ92mfjp1I8dh0KDCMgvgYtHL5H4kd/lociIQFEjsBPAaADsAYcHgJXcxosaq5yQ18ly4se8sryGR3ERAakQCHr5XvriR3C1tfKrtBLmCopqG3k8Xms1da1UBUVFFWUVTdXM9OQMAfjpmWnJmgqKij48ZFqbJygGKVgeZr88aMghAU789GFHotAgAvJL4OJxXxI/8rs8FBkRKGoE2L6fJJHoyZ7bJwDssGS5HSR+5HZpKDApEpCa+Hlxrn8XJSW1/oqKii15mRlVlFRUk1RVNdOUVdQUeTyehgACNUVFJRWBgJ+hAGQoKiqlZmWm8zMzUtQzMzN0lFVU3/L5PD+eIPNIrc6HL0iRAZnOJQFO/PRul8u76HIiIFsCF09cJvEjW+TkjQgUdwLrAUwXNVNJBTARwB55hsKJH7NK8hwixUYEJE4gKPCDZDM/Ly8MWqUAwUwd3VLpGtoGhlraRlDTyH0LxfTUJCQnRiE1JS4qMT5cHVDYYNb5wFKJEyCDuSbAiZ9ebXN9H91ABGRJ4OLJKyR+ZAmcfBEBIsAIsKoVVvrG9v8YyDsSTvyYVpT3MCk+IiBRAkFBoZIRPy/PWfZWVFTeY2hcQd3AuIqKsrKqxALNyspATOS79NivoRlA1lDTLodPScw4Gco1ASZ+OvYk8ZNrcHSDTAn4nCLxI1Pg5IwIEAFGgL2kXSbq/LZZ3pFw4qdmBXkPk+IjAhIlEPTqY/7Fz2vf4dtU1bSGla9ST0fxF80MJBUxa4oQ9u5hbHpa8u4aHfbOkpRdspM7Apz46d4mdzfR1URAxgR8zlylzI+MmZM7+SCw7PzEyloKGp6KiiqVktPjqJWXDJeFl8XHulH7kBzHqt5+PdoMro82g+rLMKofXWmp6b/L5KW9zkpPHNsv0jOUxE+BLQU5LiAC+RY/H65Pmq+hqWdrXMZES1ZziPwSkpCSHLuocssdW2Xlk/x8J8CJn26t5QJJ0Ic36DJnOBfLwuFTMa7noJ/iSs/MgOmgn8UaE+pljUqhTtWamD1wHKqV/97xps1UKySkJOGBx9kczTMjMxP7L53Axbv+eP/lI3dvhZJlULtqTYzvNRg1KrBzNmnIkoDP2WskfmQJnHzJBQEmfPSV9W/Vr9qhjK6GoVzEREHIH4GE1Bg8eHvpS4tQpzL1qsl9dZ78AaSICjWBoOCwvGd+XvkMmaOppW9XvvI/arKmEPbuSXJiUsx8884Ht8nad3H3x4mfrq3kAsPafa5wOeHFxcJEzKk17r8WP4PboqxRSXRu/F20McHyKvQNAoKeQlVFFWfXenwTQG2mDRSKH/czf53n64/vMG6tDT6Ef0IpQyNO8BjpGeJDeBjuBT6BQCDAwmFTMLbHwL/a+tUF1x7dgfuZg1g1zhqVSpfLk43ieJPPOT8SP8Vx4Yv5nNddnHOzgUmH/0j4FPMvQg6mH58SjbfPt2O0QUAOrqZLiEDRIRD0+lPexM/rcwPMFdW1r1Wt2Zgd7lUgIyTw9ues9IQ2Zt2O0wntMlwBTvx0aSlDj792xURFi6mWSE1LRa2qNXH9yT1c2bwfVcr8WL/MZX6GtEPzOg2w13bjT8Z2XziKZR6b0LlxK7jMWcV93mb6ICQkJ/5V/ETGRaOr9WhOKM0bNB6ju1lC/KRsJojGOy7A67D3cJvvgLb1/ss1t0NXzsDGdQ3OrfWEWeVqub6/uN7gc96fxE9xXfxiPO91PnPetjLvR6Vuxfg7kJupBzz1xCSNnFU45MYuXUsE5JlAUMjnvImfVxcHPylfqfY/mtr6BTa/lKRYfuj75wFmnQ80KbAgiqFjJn46dGpR4DNnGRurZVMxpH0v/FPNDPNdHTBzwGhM7zfyh9iY+DEb1h7NmPhZtOGnuPl8PuqM6gwjPQP4bTnEfd525mBO/NzfefqP87R2scdRvwuwH2eNge16/PLaj18/o+3MIfivdj3sXsg6oeZueF89A5vta3F2jQfMKpH4ySm9Sxevk/jJKSy6rsgQWHF6vKDjv0OkOh//izewcbkTjt8S/r6U1ti0fCsSE5Jgu94Gd/zuwd56LU7dOyJxd+zvADakuWdZ4kFLyKDP432w1f57hYOE3JEZIiAXBPIkfgLPDWilpqFzukr1ejoFPYu3rx9Epqck9zfv5u1f0LEUF/+c+OnYvMCna+uxAfsuncTBJVtQo0IVNJrYG5VKlcOl9Xt/iI0TP8M7CMXPL8QH+4vvn9FdoauljVvbhH+xtp3FxE8S7u/4fWPBlLRU1B/fk8s0nVnt9se/OB8Gv0B6Zjqa1qr3Lbb0jHQ4n/TClYe38e5LGDTU1WFa0QSTew35dt0w+zm4+ez+t3vMK1XDGQdhaV9MQhzWHdrJle19jv7Kzd2qTTcM69iHi2Xz0V3YfMQTh5Y6oaHpP9w9UXExaDSpD/ffd12OwVi/BPffj16/QL8lkzGhxyDMH8yOpgBOXPfBPt+TePM5FDw+H5VKlcWgdj0xSCTyxqyZj4BXTxGw/STUVL53d4yKj8V/U/qhe9N22DBlUYF9Ty753CDxU2D0yXFBEWDip11dS6m6v+5zE5uXu+DITWHJsbTG5uXOSEpIxqL11rjrFwCHeRtw/O4BibtjfjLSM2FtP+OXtj99+IIty53x+N5TaGppon3P1hhvPRoqqirc9eGfIuC4YBOeP3yJClXKY+ayKahd3/ybrSO7TuCwx3FEf41GdfNqmLJo/LfPb12+A+tRi3/wW6KkIU7d95b4PH9l8PITb9hq/fkln0wCISdEQIYEgt58yX3mJ9hnyNVS5aq11tUzkmGov3aVEB8p+Pwx+KxZ54O/fu2etwjbA/DN261F/y5O/HRoVqATzeLx0GRyX+6h+4aTN1dqxgmF5w9wxt4N5mLlYZz4GdERzWrX/6X42X/5FBa7b0Abi6Zwt17NzavtrCFcKdv97Sd/O88bz+5j+Oq5GNWlP2yHTc0VDya4rFZMx6PXL9G1SWuYlK2IuKQEnLl9FYmpyTi32g1Vy1bE45CXOHnTF7svHsPSEdPBxA8TMmGR4ei7ZDKYAOvetC2M9Q1x/9Uz3A18jC6NW2HbjOV4+iYIvW0nYka/kdw/bJy7cw1Tt7AurMDmqUvQ4z9hy3KXk/vgeGgnDthuQmOzf7H2wA64nt6PBjXroIn5v2C8rz66jVcf38Fxog36teyMY9cvYq7LauyYY4f29b9/H1isy3dvwd4F69GsTsF1NLp06ebfxA/9nOfqW0sXFwYCTPy0rtNXqqHe8LkNpxWuOHRjt1T9OK3YjqSEJCxYNwf3/O5jjc0mHL0tecHF/GSkZ2CO3bRfzmdExwkoVa4kRs0YiujIGGxYvBVdLTti7JwRYL/Lh3cYj1oWZhg0oT/8L96C17aD8L65B/qGerh61h8rZ67FvNUzUM3cBCf3ncXl03444OcBPQNdThRdOe2HaUuEL53YUFZRRo3assnyX3t2DLaaBXd6SEIyH0t2JcHvaQbefObBrKIy2tVTxZJh2lBXVcjV96uDdQx6N1fDlF6S6b8VEcuDrWcSfO5nIDaJD4tqKuj1nxpm9f9un8cTgDU5Fi93/13QrFSfJRmVlHI3r5xAyMgUYP3hZOz2SUVYJB81KyihWW1VOIzVgaa65P1Fx/Nh1Pcrwo8Yo5SBUk5ClKtrgt6G5078CK62Vg5KLZlmWqeZ3Mw26NlNvmkXb2UFBQjySdcawEoAKQCoTc5vYHLip33Bip8rj25j7LoFGNvVCguHTOIi3ed7CraeGzCxx2DMGzj+W/Sc+BnZEWVLlEK3Jj82PAgOe4fbLx9xIurEyu2oWUFYKt92tkj8uP5e/Bzxv4B52x2wctRsDGnf8wdavg9uclmR/x/DO/ZFOaNSnIjoYjMKvZt1wIbJ37MjTMBYrpiGFaNmYWj7Xtzt3tfOwmanI87au30re5u00ZaLm8VcWawJAhMwLqf2wXnmCnRq0AKNJvdF1TIVcGjJFs7Wst2b4fvgFhJSEtHzv/ZYNXo29+cjHKzx+E0gHriehLKSEupP6AVtDU34rtsLFWVl7pq0jHQ0mtwHreo2htO0pUhMSUbDyX3QrXFrrJ+08NtU+y6djIiYSFzffKhAy0gu+f5W/NDPeT5/UdLt8kuAiZ8WtSX5LvDnud68dAdbV7jhwHU37sOvnyOxeYkrnt1/CR09bbTv3RrDpw+EkpLwMeHhrSfYsWY3Pr4NQ9WalTF58ViY/VuD++zyKT/sdzmCT+8/Q0dfB92sOmLkzMHcZ9tWunHiZ77jTAT4P4SjjRMmLxoDz437EBURjfrNLbBww2yoawh7Lp30Oodju04j+msMqtcywdQl42BiJvydHvg4GM6r3BDy8i3np9/IHrAa3xfbHXbhiMdJrjFNrXqm2HzIAQdcj8B9vRd8X59AfEwCetcfgi3ea1CnoTCb42znjqAnwdyf3fK9B7tZ63Diwb5vmaDJveegabtGGDbNCpuXuiL0TRjWewn3k7JMVi+LwXDcswL1mtXFpiUuHKdpS7//nSXLb9f156dhq/n7v+ekGcv7cB7azo1FCV0FzOqnierllPHiQxZW70+GijJwdb0hjPXZebE5Gx2sY0XiRzNnN/zhKiZqmk6LgYqyAmb01UT9Gsp4HJKF2S6JGNlJA8tHanN3W0yIhs1ALVi1Uf+rz5M302DjloRAT8knDua4JMLbLw0LB2uhrYUqImL5nHBTVVbAudX63DwkOVLTBdhwJBkz+2pBS0OytiUZ5+9sBb2NyJ34eXl+QB/DEmV2lSpTRVcWAebEx+ePIR/i4r9Or5X3w0/Zw9AK0cnMTEBNBvBj7VROAikm1zDx075t7jfuSxLPLOdVOHX7Mk6scEWdKjU501HxMWg6bQDKlDCG34YD397EMPFjPrrTL93ramrjn6qmmGc1HrUqV/92Tdu5Q5GYkoQA5xO/Dfvs3auYvnUFFg+ZglGd+/9w3SqvbfC8+HNt+tGl2/BvNXNkZGVye4p0NLShpvq9ZIyJunEbFmLBoEkY21VYuuJ97RwWuDvijN1OmFWshvSMDNQe2wVDO/TG0mE/vqlk2aP6k3rBqnU32I+ZC+vtq3H69hU82n4aGmrq6LZwLDfPmMQ4vA//BF/HPcjMykK9iT3Q5t8m2DKVnc8nZKmmqgYdje9vuNiftZ4zBE3NLbBztj133cSNi3En6DHubTsOVWUVvI/4hHZzh2JSjyGYazlWkkuea1u+V279f+aHfs5zTZFuKGwEmPj5r1ZnqYZ989I9uKz0gJe/K3g8HsZ1mYVK1Spg+AwrTpSst3FGt4EdMGy6JffgP6HbHExYOAJ1G9fGKa8LuHT8Gvbf2I646HiM6TgD42yGo0nb+nj1NARr5zphw8GVnNBwXumB5MRkWK+dhgD/R7AdtxoNW1pg6rIxiPgUiRVT1mHI1P7oM6IbLp/0x5YlOzDLbiKqmFbGaa8L3J/t9XOBtq4WrJqORZO2DdBnRFdOCLEYnU86okYdE85PZkYmZqycwHF7+egVnt17CasJwhLhiT3moHL1ihg9dwgXs92MDWjfuxU3vz2bD+Hlw1dw2L3kG/MdDnvw+UM4lrnMw02fu1g9ezOWu86HiVllbv4n956Hp68TdPV1MH/4cs43mw8TRmzeU5aMRpmKpaW6htnGb724AFuNghE/fZfFITqBDx8HA6iJZXkSU/hoOj0GLeuownnGj4+aTKRmZgGqKj8/cHeYF4vezVjmJ3fiJy1D8FOW6cX7LNQeG413XkaoXPr7u/7jN9JguTIeiadLcvdw4meQFqxa51D8uCch0EPy4se431c4jtfhhFn2YGxL9o/ERQd9tK+Xu6bMv2Iiky+kjJwEvcul+Am+NNjLyKj8EIMSpWQU4t/dxER9yYyICN1h3sU7N7VHrFh3ppjoyX7K+wpAfib39+nL/ApO/LRpKnO/2Q5T0lPReGo/bh/K9D7DoSCm390vHEF0Qiy8bbegfvXa3C2c+BnTGc1q1cee+Y45irut9TCh+Nl2/LfXs6xRl4VjMLB1N9iNnvNHu4f9zsPG3RGc+DEx+xbXhQB/PHkbhM9REfjw9TNCPn0AX8DHgkETMbaLSPz4MfGzDmdWMfFjgsDQN+i+eNwf/XWo1wyuM1fizJ2rmOG8Ep7Wa1C3qinqT+4NhzHWiE9OhP0BF9za7M2V0Fmumg7H8Tbo27zjN7s3nt/HncDH+BDxCWFREWDzZdmftv82xc7Zdtx1TIDOcrHDzll2aGvRFFuO78bm47vh47CLK+UryOF79TYTP0xZ0s95QS4E+ZYpASZ+Gpuzik7pjVuXAuC6ahf2+G1DgN9j2E/fiH03XaGpLXzw8j3ujx32u+Ed4A6nJW5c9mTxVmGWmZWX2U/fxIkWHX1tPLr1DF2s2n0LdnjLKRg5ZyDa9moB11W7kZyQjDlrJ+O+/2MsGmXP+TEqLSzMWDt3KwyM9DDOZhhm9FuEhq3+xdDpA7jP2EPy6HYz0GdUV3To2xq9/xmO5TvmoUm7Btznj28/RwWTcihR0oDzw+KavvLXv1e/hEZgfOfZ3L4gNszr1cQG7xXcC7ZNi7YjPTUD8zd8fxF1eMcpTvRsOiL8Pbl50Q6cO/i9kt5+1yLUb1GX+4zNt2yl0hg9bzCXAfJcd4ATTq7n1kFVTbinSJrj7ktf2Kr//iWftHyHfMpC9ZExuLPFAI3Nfp7n8RvpGLAyHlFHjXDzRSZW7UvG7H6amL09CQcX6qKJmQqW7E7GXt80ruRndCd13Hieib5c2ZsmMrMEWLYnGQeupiEqQYCWdVTgNlsHpQ2VkJwqgHbPSDx0McCY9Yno10INiwb/WCr3OiwLNUbF4MJqPXRq8F04pKQJEPAqE//VUkGrObG4G5QFFSVgTn9N2I3WxoEraVh9MBkhn3kw1FHE2C4aWDZcC2fuCOfDvkJa6goIP2SEBlNi4DBWmyulY4MTXONiILhUkvv/PZdSYX8gBaFfeTApo4R1E7R/iEV8bcoPisKw9upYPUaYkcoet15kono5JS6DllsmjGfFkorYPvO7AO23PB762grYMFEb+r2jEO5thFIGimCZoNmuSThxKx2qyoBlK3XYj9biMk5/8iut79ff7Aa9/5q7zM+ri4M/VqxiWl5dPXfK+m+B5OfztNRkfHgXGGza+aAwBZCz4QmAHbwiLtd5AOSmnC9n05D9VT3+bYdNs76XOck6gtN3rmCmi/Avld+N4e2/Z0U48TO2C5rVqoc983IofuYNF4qfrcd+64Nlb/4Z3507KPWivce38rBf3bDcayv2XDqOo0u2cuKHNSgYt3ER3oWHoU3dJjCrZILKJcuhpEEJDLKfhQUDmfgR/iXuzcSPx3qcWbmDEz+vP71H54VjYNWqK5jI+dUw0NHj/DCR03BqX4zuPAANa9TB+E2LcdVxL5JSU9BjyQRsnLgQHyPDsfGYJ+5uOYwSugbc/p5ZrnY4d88PTUzrwqJaLVQuVY7bbzRxyxLULF+FEztsJKelotG0fujaqBUcx81Hu3kjoK+tw82zoIfvtTtM/Oyin/OCXgnyL0sCbQbXh/UKodCQ1rjt+wA7Vu2F57VNOLnrAvzP3sH6w8K9hGywh/ex7ebA++EOrJy0EY3bWqDvmG6/DCfySzRuX7qP0JBPePX4Dd68fA/r9ZPRplcz7LDbi6SEFMxeMwEP/J/Cca4zDt5z/WZn80I3aOtqYozNYFjWGwebzdNQr4WwuQsbjnOcoWuggwmLh2HTgh3wPXYdFs3qwKJZLTTv0hglywrfwDM/TNhMXTH6pxhZNmZ678Vo2bUJug/tgKT4JDgv24UylUpjlsN4bF6wExkZmVzM2ePIzjMcky0nVuHk7os4veciZq2ZgDKVSuHe1UfY5XgQq/cuQhXTikhLSYOquuq3EuHE+GQMaToZy3daw6KZ8AWeNMf9QD/Yqv3+JZ+0fJ+8lY6B9glIOW30y/0yMQl8lOgfjdub9bns0JgNibCopoylQ7VgYaIMh0MpcD6dCvfZOqhYUgk27sm4+CADWyZrY0pPDe5B/NrTTDhN0YahjgLWHErB8/c8XN+gD74A0O4ZhRZ1VDDfUgP/mavAQOfn8rom02Px7F0Wl9Xp1kgV7SxUoK/943UWk2JhY6XBXRMUmgXzcbFYO1YL3RurIiA4CyMcE+G3Tg8t6qiCzZnFGeguFO9mY2LgMEbrR/EzPhYCH2POVq3xsdg6RRut/lHBtlOp2H81HVGHS/xyz5CNexLWeqeiS0NV9Gmmig71VFGp1I+Ps7llcvRGOpbuSUHYfkNujZjAMeofhVMr9NCghjL0+0Qj/FAJTvwMdUjgBJ/zNG18iuZj0pYkDGunxomxP/nVUCuYkrmgD5E5Fz8CwTLFYJ+gpBqm9b7n1aT1k5FLu0EvHqSadT2UG0XGXjXMEmV+sgBQ5ieHzLnMT6vGObxa8peN3bgIV5/cxRHbLbAw+d5Rh3liWZ+mM62gr62L25sOQUlRSZj5GddVKH6s1+YooLbzRwjFj9PRP16/ar8zPH2OYcHACRjbWShW/n9Exseg6+JxiEmMx1FbJ06UbDmxB5tP7MG5lTtQs0LVb7ew7E/becN/sOftf14oflZs58QPm0/t8d25jNPKET92J2JNGvyf3YdphSqoVrYSZ9fKfibSMjLQ1Kwuzty9hhsbDnBvRRtO64eO9ZvjY+QXTsQcEwmWu0FPMNhhDpYOnQomIsVH89mDuBh2zhTWr7MxZety3Hr5CDtnroSV/SysGD4dQ9r+uAcqR9AlfJGv393szA/9nEuYLZmTXwIs8/NvTemWJd/1fYid9vvhdmUdTu32wY1z97D20PeOZeEfv2J8u3nwursVdpM2oVnnRug58ntWOZte8NO3WD52PRq2sUCthjVQuUZ5OC32RN+xXdG6Z1O42e9HckIKZjiMxcPrz7B1kSc8/L8fV7B1sSe0dDQxar4VBjWYjHmbJsOi+XfBsHHeDmhqa2LCkqGcy5Dn73HvyiPcv/YEH4I/YbHrDO565iczPROTlo/4aWH9Tt/Gvk3HsOPy9xdn7199xKw+y+B11wnH3S8g5Pk7LHP7nv3f5eiNsDefsdh1JiZ2nA+ryT3Rpvf3F1WrpzqhTMWSGDnP6pdfpPHtrGE1pRfa9ZV+V9XHr24ViPjZciIFW06kImSXsOPor4ZWj0i4z9GBjoYCutsm4IOXISd02GAP4Y7jtDGqk/D9dVQ8H+UHR2P9BG2M66IO7V5RuLNZH/WqC7NKWTwBSlpGY4+1Dtr8q8qJn93WOhje4fflaqwZw87zaTh5OwN3AjO5ZgWt66pwgqVBDaFdcfHzLpyHy48yuGxP9qg8LBp2I7UwpJ16rsTP2bvp6L8yAaFeJbisTVKqgMuAtf5H5YcSwWw/7O/0A1fTccgvHdeeZCIhRYBalZSwcJAmBrdVB2uIkFsmkXF8lBkYjbtb9FG/hgpO3EzHJKckhO0zRFKa4Jv4EQiAcoOj8dTVALUqC/cIs4zcw5AsrBmj9Ue/3ZvkrhxPUr95cyV+gs9YmUFNJaB6jdqSaaUhqVmwX2qvnsZmIr2xecejr/Ngdp6YCGIN/6fQnp/fU+TET8tGecCc/1tikxI4ccOaF1xZw17q/zxGrV8A/+f3sXuuA5rXqi8UP+O7oZk5Ez9rchRE2/kjkZiahIAtfz5Tgm36b7dgJCce5vYbjRHte/+wyf/Nl1DMc3PEiw8hyORl4ejiLZz4mbtzDU7fvYqHW49DS/37L8qNx3dj6ykv2FiOx7jszA8TP54bcGqZC2qJzvmZvHU5rj+/z4k5C1EZHZvYDFd7nLl7FcdsnbgyNzZczhzAhmO7uFbV/1SpiQ3jbbg/n7JtBZ69C0Z0YhwmdrXCtF7DuD8/fP0CbDzWw3P2arSsIywRYePmi4cYsd4Grf9pBDcx8XP2nh+mu6xC9XKVuRK52xsPcuKzoIev/73/3/NDP+cFvSjkX+oEmPipU0O6v5/vXn4ED7tD2H7FAQ/9n2H9rB1w83eEhpbwQdL/9F24rTqAPXc3YevCXdyellnrhCVlWZlZmG+1GkNn9UHA1SeI/hKLBS7fK9YndViAgdN6oVXPJvCwP4jkxFRMWz0Kj64/x7bFu+Hm912EOC/eDU1dTYycNwDzBtihfut/YDVF2OyBPQxO7bIY3Ya2Q4M2deFzyA+DZ37//bx68lZo62lxtpkflr2ZuEz4O1B8XD1+CwedTsH18upvGYq3L0Mxt+9K7L23Gc8DXsHJxhO7b2+EkrLwwXzh4DWo+58ZrKb2xIS2NrCa2gNt+4qJn0lbUaqiMboNa4t1M7ZjpuNYlKsq3OOTmpSGkf/NwvJdc2BaT/od354F34Ot6u8rHKT1hWXlUYMdEpF8ssQvMz9xSXwY9IvB3c16iIwXYJhjImKOCIUSEzrGljEI8TSASdnv2Y1/J8VywodlaMzGxkFPSwEKYokFJghcp2tjcBs1aPeKxhMXffxTVfiw/rfBxIfPgwys8U7lmjIEexigbAklWExmmR9NWLUSG49hpQAAIABJREFUPsR/jOThxK0MvPzAw91XmXgUwoPXfG0MaSsSPx4pCHQz4K41GxsLh9GaP2Z+JsRBcNGIEzvNZ8fhzRc+ejVVRXsLFfRtpgpdrb83gGBC7/bLLLicTeME0YmlOlz3t7wwaWMdzwm+pUM1uSwWy6JtnKiN+GQ+9PvGIPygIQJDeei+JB5JJ3/eyxT0MeuPftl6FcQICo3Keebnxdn+vXR09A9UqGQid5mf9++CI1PTkkaZdz6cn6OK2cMR6/aWBOD3ryMKYqXkyCcTP+2aNyyQiPZfO4Mle7dgRq/hmNZT+Dbv/8eJW76Y674W/Zt3gsOoOZz4qTWxOyd+ds9xyFHcTNAwYXNv8+G/Xh/08S1m7liNkM8fUNrAGLUrV4exrgGY8Hn8NgjVylbE3L6jMXrTIhxZtAX/VjXFuQB/THddBfOK1dC5fnOu1vvK4ztcm2tWCle7cg3MHzAWDarXxsUHNzDFeQV6NW2HdnWbomvDltz+oAF2M5CakYaO9ZqhtKExJ06ef3j9bd7ZgQd+fIMey4Qd8exGzIRVy67cf3tdOYVl+4TlaSdst3I+2QiLCkfXJePBmkF0b9QGpQ2M8OjNS9x59YRrasDK/RYPnIQejdtw16emp6HxLEukpKehS4MWcJpk+1dmsrjg8o2A37W6pp9zWSwA+SgQAkz8mFe3kKrve5efYJf9YThfXgUej49Z3Vagsll5WE3rjuiIOGxbsAftBzTDgCnd8O7lRyywWosxiy1h3qg6fA5eh9+JO3C6sBynPH1xx+cRbJwnQV1LHafcL+Hc3qsYYdMP3Ue0g+fqw0hJSMWU1cPx+MZLuCz2wvZrwmYrbLjYenGZn+Hz+sL/1F24rTyEyXbDUKlmOVzY5we/k3ew7dJK8Hl8TGi9EH0ndkbLno3x+V0EtszzRN/xndF9ZDvscjiCr2FRmLFuNNTUVfH66XsEPQhBj1HtER+TiFndV6BF90boMrQ1kuKT4WHnDX0jXczbOhG8LB6mdVqKxh0t0HtcRwT4PuHi3nJ+GUqUNoD31jO4cuw2Jq0cirKVS+L+1WfYveYo7A7MRdVaFWHdxx7qWmoYMrs3V8J3YPMpxEUlcp/npH1yfhf65etHsFX5c4VDfn386v7Xn3ioMSYOdzfrolHNn/f8nLqdgb4rE5F43BBXnmRi4pZkfPQSiobYRD4MB8Tijac+qpb5Ln6azIznSq16N1VB+aFxiDtqAL1fiIXkNAG0e8cgxEP/B/EkHicrMfsSw8ecfj8+7n6N46PisFi4TNPCqI7qsJgSBxtLDU783HuViS6LE9GjiSpa1lZGncrKGLspCfMGaGBIWzUug2TDxM9Ofc6V2bg4ofhpKmx69PhNFiymxENwQfj4yUTMpYeZuHA/E8dvZYDHB+476aGM4Y8CiN3ndCoN7rN+3O/DbNSbEoc6VZRhP1IjT0ycTqZit2867mzSQ0mrWFy000XDmspC8dMvFuEHDPD0XRYG2CUh7ujPTZI/RfH+6Fca362c2Az6GJ1z8RN03nK6nkGJTaVLly+YIr0/zOjL59CY2NjYRbW6eX8vCM4JgV9f0wHApbzfXrTv5MRPs4IRP4PWzEHA62e4sno3KhqX+SVoloVpMtsSykrKuLNBeAJ5rUki8TM7h+JnoUj8bPq7+GH2WSOA7ecP4cKD65x4YOV2TPT0bNwWg1p1h5KiIhbs3oDJ3QajUsmyXEwH/c5il+9xfIqOQKWS5TgRM7HrQGw+uQf7rp5G90atsWr4TE5sTHVegbuvnqJOlRrwmit88/k1Lhprj7pzwoSV1jG7Vi26YmCrbly7avHR3HowwmOjcGmVB6qULs99xMRZJ9uxMNYzxK1137vjsc+Yrw3HPfEq7B0MdfTQqMY/nIC79/oZVh1w5rrAXVwlPGyVjenb7XAuwA87pq1A27pN5OIH4PLN34qf7Pjo51wuVoqCkCQBJn5qVpPuXpGAy0+xe/UxbPUV7vOJ/BQDj1WH8erhW2jpaqJFz4boP7kzFJWED2kPrj3Hoc1nER4aifImpTF8fh+Y1jdBUlwyttl44UXAaxga66Hz0JbISMvEMdeLsN01DTdO30dKYiom2Q/BkxuB2G57AM5XWWNW4WD/r6WrgaHWwvLci/v9ccHLH7Ff41HFvAJGLurHCSE27l16gkNbziLiYzR0DbTQvHsDDJzZnYvxxd1gOFnvQelKxli2dwZOuvni0OYz2P9sE3dvaPBneDmexOsn76GuqYqG7f7h7tXUET4YR3yMwo4lB/HmeSjKVC7Jzc+sgQn3GRNHp9wv4+qxO4iLSkCFamVgOa0r6jYXNr5hDHatPobnd4I5kVa3mSmG2fSBrsHPD7KS/J5k23oV8hy2yn+ucJCGX2az1/JExCcL4GOn80P3Npb1aDo7AU1NlbFjhhbO3svARKcUfNwrFA1slBwYC8exmhjRXphxSUwRoNywWKweqYlJ3dRgaBmH/fO10LWhUFh8iuLDcnUS9s/TgpGeIrT7xCLEXe+34sf5TBrsD6UixF3/h05wTDgZWcXixBIddKqvAoup8bAZoM6Jn6nOyfgYycfJpTrf4qw2Og7Lh4qJH88UBO4QiZ/xcVhopcEJNjb2XUnHUMdkCM4b4uqTTLz+zMN4UWaENQ0oNzTuhzlnO2FZploT4/HMRRe1RWVn2Z+1tE5AM3Nl2I3QyBMTxq3iiDi4z9TCqgOpnGBkgxM//eMQvl8f6ZkCVBoRj2A3Pa65AhvuF9Nx5EYGzi7X/qPf/9+XJK3v2v/bDQqLybn4ee0z0Enf0HiqkZGwE4U8jcjIiNSoyIgN5l0P/3hUsjwFWURi4cTPf9/LoYrItGga+SAwbP18BH96j5uO+38SXvkwm69bL9+6/7dDTvNln24mAvJIgImfaibCklcaROBvBELeBBWY+Hn7hYc2NokoY6iAOX01UK2MIl6E8mB3MBUZWcCTbXrQ1lD4pfhZvi8VrmfT4DlbC5VLKWHxnhScD8jE2jGamNJDHcu8UrHzQho8ZwkbHizcnYLoBAEeOOmBy/z8Rfywh/v60xJgrKeIRQPVUaW0IiJiBXA4nIovMQLc26QLtlm/3tR4DG2riqk91LHUKxVHb2bg1FLhPiXHo6nYcjIdG8ZpYmYfdZy6k4EJW5IRtFOPy0h1WJiAtAzAY5YWElMFsLRP4srcmPhhgo/9v9c8bViYKHEZoIlbUzi/9av/XKrX3y4RtwOzYD9SE3WrKHH89l1N50TI/S16MK2glGcmTWbF4+0XPicqlw8Tbq0XFz+s4UGfFYlcV71tUzQ5PhOdkjG8nSp3/Z/W4m/fT2l9nivxE+wz+JSxcake+vrC1KM8jbi4WISHf95l1uXQKHmKqyjGwomfpvWL4tRoTnkg8PrzB3RdPhEj2/XGIkvhORnyMC7ffkDiRx4WgmKQKQEmfqpUEWYdaBCBvxF49+4NbJVyVuHwN1t5+Zzt7VnilQb/51lgpXCVSiqia0MVLLJS/9aB7ew99uCfjI97vmd+2CGki/emwetKOte9bWR7NYTH8lHPRIkTP+zzZfvS4HU1AzGJfK5RgNNETa51Myd++sYhxF2XayH9u8Fim+eRiluBWZwoKaWviA4Wylg6RAPljYRZzXVH07DyQCpm9FLHzN5qGL4+hesyV7aEIqb1UENqBriMyRUHHVQtrYgW1ol4H8FH5AF9LrMzelMKnr7jgTUNcBilAWv3VAjOCZ+xmcDbeSEd0YkC7l6WYcrOEv1/zHw+E2ZpOHknEy9DedBWV0C9akpYMkgDjU2FYimvTByPpHEcArfrciKKDZax0x8Qh/B9ely3N7afaoZrCs4GZEJREbBqoQrHMRpcRu9PfvPynZHEPUGfYnOR+bk05EKpUqU76eh8T+lJIghJ2EhKSsKnT2H7TTsfHCIJe2Tj9wSY+GnbuB4hKuYE3kWEwfPyCdx4+QBfYiJxcfkOVDQWlvTJw7hy9yGJH3lYCIpBpgTsz096V7Z8ucoydUrOCi2BuA9BmKFwptDGXxQCZyVtLAOkoyl3O0qKAt5fziHoc1zOxU+wz6CX5cqVM9PUzE1HadmwS05OQVhY2D3TzgcLrgezbKZa4F448dNIuhtqC3ySFMBfCQSGvcWIzQtRoURpTOhsiY7/Sre97l8D+r8Lrtx7ROInt9Do+kJPwO78pCuGxgZtVFWFex1oEIHfEWAHuyp9fIxxarcIEhEoVgRyKX4GfqhQvnxFdfWCaU33p5VJTUtDaOjHQNPOh348+KVYLadsJsuJn4b/ysYZeSECeSRwJeAxiZ88sqPbCi+BVSdGVVBUV7+rZ6hbRkUtZ218C+9sKfK8EsjIyEJ8dMKXzp/2lKlXir4neeVI9xVOAkFf4nOe+XnjOySofPmyNeXxjVJ6egYTP3drdDooH62mCuf3IUdRc+KnQd0cXUsXEYGCInDl/hMSPwUFn/wWKAEmgKCqulMBCjV5PD6VwBXoasifcyVlxfd8viBIga8wtl+4a5hp6YI/l03+KFFERZlAUHhCzsVP0IWB8VUrV9BVUZG/twSZmZl48/5jhFnnQ8KTwmhIjQAnfur9IzX7ZJgISILAlYdPSfxIAiTZIAJEoMgSCNwJgWkp+dvHXWSB08TkgkBQRGJuxI9VkkmVClrKolOM5WIGoiAys7Lw5m1YjFmXQ3Q4qZQXhomfNhYkfqSMmcznk8DVRyR+8omQbicCRKCIEyDxU8QXmKb3SwK5Ej+B5y3TqletqKYkOrhMnpjyeDy8fvsx0ayLN+VvpbwwnPj5t46UvZB5IpA/AlcfP6PMT/4Q0t1EgAgUcQKc+CkpmwNVizhKml4hIhD0NSnnmZ8Q3yEfqlQsVVGRNfGWs8Hn8/Hm/ZcnNToeoJ34Ul4bTvzUle4J4lKeApkvBgSuPnlO4qcYrDNNkQgQgbwT4MSPsVbeDdCdRKAQEgiKTM65+Ak8Z5lVs3o5JQUF+etFzsRPcMjndLOu3vLXiq4QfjH+FDInfurUKmKzoukUNQJXn70g8VPUFpXmQwSIgEQJcOLHSP6OL5HoJMkYEfg/AkFRKTkXPy/PWfJMq5VVlE/xI0Dwm88ZZl291WiVpUuAiZ/WtamjuHQpk/X8Erj2/CWJn/xCpPuJABEo0gRI/BTp5aXJ/YZALsXPAL5ptTIK8ih+BAIBgkK+ZJl3PaxCqy1dApz4qWUmXSdknQjkk8C1F4E5ET8aAFLz6YpuJwJEgAgUSgKc+CnBfg3SIALFh0BQdGrOMz8hvgO/mFQ0lstW0qzsLeRD1KuanQ6ZFp/lK5iZcuLHnDAXDH3ymlMC114GZYsffQA1Rf8w1c4OqWJf4AoAtgOYmlObdB0RIAJEoCgR4MSPIe0WKEprSnP5O4GgmLSci5+X5ywFZtWM/261AK4QZn6i+ObdvJUKwH2xcsmJH1MSP8Vq0QvhZK8FceLnDICOANIBsE4trLidbVrkA3gCoF4hnBqFTASIABGQCAESPxLBSEYKGYE8iB8juZwiEz+v3kTzzbqS+JH2AjHx06ome5FOgwjILwG/V6+Y+GE9XBNEwic7WB6AZwAs5Dd6iowIEAEiIH0CnPgxoK3S0idNHuSJQFBsei4zPyaG8hT/t1i4zM/bGIF518Py14dbLonlPShO/NSokXcDdCcRkAEBv+Dg7LI3lg3OFGV8mOd4AOw8sBMAjgE4Svt+ZLAg5IIIEAG5I8CJH31VuYuLAiIC0iQQFJeRO/FjLMe1oZExaTDv6i1/fbiluYIFYJsTP9WrF4BnckkEck7A7/Xr/294wAQQE0IsE9QLAHuT0xdAPwB+IhHExFBMzr3QlUSACBCBwkvgtTvCTLSVy8ljI6vCS5Uil3cCIQmZn3MsFgLP92/N5yu2ltdJKSryr5l1OXJNXuMrKnFx4sekWlGZDs2jiBLwexPyq25vaQBY2dssADvEpt5ZJIKYGHoqlhH6XETx0LSIABEgAnjthtBK2soVVBRz/ChI1IhAoSaQJRDgfWLWB/rGF+pllH3wnPipaiJ7x+SRCOSCgN/bN79rdZ0BwAXAjN+YYy94sjNCoWJC6G0u3NOlRIAIEAG5JxDshrOl1BW76qrQjgG5XywKUCIEEjIFiEjjnSbxIxGcxccIEz8tq1QtPhOmmRZKAv7v3v5O/CgDYHWbgTmYWBMxIZQoVhr3Igf30iVEgAgQAbkmELgD3fVV4VlaXUk+u1nJNT0KrjAS+JLGi45LxwgSP4Vx9QowZo8xDl+aVqwol+c9FSAWci1nBO58DP0yys2mrATDYucDsf1BLCvEBFR2s4QHEvRBpogAESACMiUQ7Ia7FdTRSF2Jsj8yBU/OZE4gNYuPz+m4WW0smpP4kTn+wu1w52j7pMblKmipKNGRSoV7JYtu9Jk8Hu6GfUwe57mQtbqWxmC93rNL49jhZ6xjHBNDN6ThjGwSASJABKRF4J0n9DOy8LmGtqKGtHyQXSIgDwReJfHTeRkwqjUFSSR+5GFFClEM7qNXh9YtVbqClgq1xyxEy1asQk3KyMDTr+Hvx3gsqCKDiVcUywixHvDZQshXBr7JBREgAkQg3wQE56AW/AmxFdShrqGkQM+F+SZKBuSJQCpPIAhNQ0ZNPegqWILt+815q2t5mgjFUnAEPMas9q6iqz+glLZOwQVBnonAHwiEJyXiXULswTHuCwfJGFRJMSHUSKw07oyM4yB3RIAIEIFcEXizHXo8JZzXVkQpTSVU1VQElBUAkkK5wkgXywEBgQDI5AOpAiCFhzdJfHzJTEcXlvHJDo8UvhwsVGEKYftI+94G6mp7ahuVJPVTmBauGMX6LOprUnx6+qDxngsLUnSwg1SzS+M6iWWEWGaIX4yWg6ZKBIhAISLwcju6KSpipCJQX0EBKlkClC9E4VOoRIBtyg0TAOl8BTzkC7DLfBzO/T8WEj/0Rck1AY/Rq7/UL1WmtIoibZDMNTy6QaoEMng8PIoM/zLKfYEkmx3kN2YVsYwQa5pwWiSGmBBKya9xup8IEAEiQASIABHIOYH8iB922EsIgIEADv3C5WEA7DRMi5yHQ1cWBgI7Rq4eXUJDbb2Zfgn9whAvxVh8CLyIjU6Iy8iYNs7DZo8cz7qXSAwxIXRdLCsULccxU2hEgAgQASJABIoEARI/RWIZZT8Jj9GrL1fT0W1ppKHF2v7SIAIFTiAyNTnrTVLi1dHuNh0LPJicB8BK4rJbaD8X2yf0Kecm6EoiQASIABEgAkQgpwQKs/hh7cYEADJzOlm6TrIEdo9xeGyio1/XQE1dsobJGhHIJYHo9FS8T0p4ONxtfv1c3ipPl7cS2yfExE925ziWYadBBIgAESACRIAISICALMVPCQBrAXQGoAfgKYD5orKP7Kk0BOAAgD3AJADYD2AJIGxNB+ALgBkA2HVjRCV1HyTAgUzkkYD76NVBlbV0ypXW0JLWmSp5jIxuKy4EwlOTkz8kJ34Y7bGgVhGaM+sWl50RYvuCsg9VZdkhGkSACBABIkAEiEAeCchS/JwUiZpVAGIAzARgCqACgGTRZ7cAHBGJHnZmxjIAFwBYiYmfMADsragXANbNKS2Pc6fbJETAfbTdWkBhXHVNfXV9NTV1OiZAQmDJzG8J8AQCxGakpYckJ6QpgO862mORTRHG9Y9YRohlvLOF0P0iPGeaGhEgAkSACBABqRCQpfhJBLAJgK1oJuYAJgFYA4AJmvMAWFek9mIzHQxgHwD2RvelKPPzFcC/opI3qUAho7kn4Dx6dVUVvmC2QEEwroSKejggMNBWVtGhnr65Z0l3/JoA6y2YlJWZCCjERmeml1IQwE1Bie841n1xccr+spdC2S20S4mVxrHGCTSIABEgAkSACBCBvxCQpfi5CaA6gA0ATgAIEouNxcEOH1oKwFPsz1l53BsAwwHsFYmf3QCK8lveQv+ldR2xqiWgUFkBAn0oKBgW+gnJ4QTCYsJ1yhuWZi8UiuQIDn9n6Hx577CMrEwtBQVFvqKiQpYCFDIVoJAhEAiS03kZWQCaiLLIRZJBDibFsubZpXEsi56dEbqUg3vpEiJABIgAESACxZKALMUPe0u5HEB/AGz/z0cArqI9PkYAIv6wAtMBOInED9s3tLFYrhZNmggICWgACAagJlYmekOCcFh7eiasCnqjPWuhz9pCs3mKDxbbawBsXwxPgvMuzKaMxTJCTcUyQqcK86QodiJABIgAESACkiaQH/HDBEwUgIkAtv8isMsAmP22//cZq15hZWsjADBRMw4Ay+akAhgEgJ0P9LvBGh6whgibJQ2C7BGBQkbgGgDWHYwNtmeO/VyxN/7uAPL7wMt+zpjAyhZZbG/JHQBPADwWdViUlehgjU90RPNkVZSs+clU0TwL2ZLJLFzWfCQ7I9RVTAix7nGyWjeZTZYcEQEiQASIABHIDYH8iB/m553oDSw7q4K1nc4e7HBT9qC0BcACABUBMDHEhA57aMserFb/gKiM7QGAF6ISt+zPuwNwFO0DYk0OSPzkZnXp2qJMwBKAm5gwyJ4ra/3OBEJ+uu/NBmAHQLyHebpI9GgCqAtAVl3HGgO4KOoQyTI+TADtADCvKC+uBOfGzuHKFkLs32fFxBArNaZBBIgAESACRKBYEciv+OkhesvMSm4OiurvzUSNDNhfrKx8Jk70VpqV6bAHsxWiNtbsjSTLGrHMkB8A9v+se9suUSkPq2Fne3uYbbbBlw0SP8Xq60mT/QsB9hafZXzYYD9v7EGXtYffCuBRPumxTKy4+GFZXvaCg7WnZ/vv2J4bWQ1W5jpBJOqY6GPiizVKsQawXlZBFBE/PcXEEOuumb1PiK0vDSJABIgAESACRZ5AfsUPA8TqyxeKHkhYKRzLBrH21Pb/txmZdXdbB4C9yWXtWgNFJWzsL9/swc4AYk0PaovuZSVw7P9ZWQ8bJH6K/FeSJpgLAt4ABohKmdjPHTsD61wu7v/TpSyzwvboMQHEXmD4i/bfSMh8rs28B8CaZ3QTnQ3GfnexrPAQkQhire9p5I5AR7F9Quz3cfahqmw/Jg0iQASIABEgAkWSgCTET5EEQ5MiAoWAAGsLz87FUhK9VGBigGVO/7RvLjfTYmdosWYDLCvgInrR0SE3BiR4LSudZdlj9rJFPKtVWiSC6gCYC8BXgj6Lk6kWYhmhcDEhxBpL0CACRIAIEAEiUGQIkPgpMktJEymmBFi5WwqAkqL5s2wQ29fBmojkd7D9eiz7w9rUtxHtvWOZJdZo4XZ+jUv4flYKxzLLbE8QE0HPJGy/OJlrKCaEmADOLo0jpsXpW0BzJQJEgAgUUQIkforowtK0ig0BZ9EDP+uAlj1Y9uceAPZZfgfbV8TayzMhxAY7iJjt0WMd5VjnRXkbrJSLiSCWHWJ7gtihyDTyToBl1LIPVWXd/7JL49j3iwYRIAJEgAgQgUJHgMRPoVsyCpgI5IjANgBsnwwrhcvPqA8gFsDb/zOyWtSyvkt+jEvxXnYwMps7y4BRZzjJgGZdPLM7x5UVywix/WA0iAARIAJEgAgUCgIkfgrFMlGQRCBPBFjGhjULYaVr0hisQQkriWJlcAHScCABmyz7wziwUjjqDCcBoCIT5cUyQrVEGSGWFfKRnAuyRASIABEgAkRA8gRI/EieKVkkAvJEYBkAdjaPtLIfrBSKlcGxvUas3ExeB4uNOsNJZ3VYl0+WEWL/NBMrjTspHXdklQgQASJABIhA3gmQ+Mk7O7qTCBQWAiz7URnAFCkGzErM2Nlc7OwveR3UGU76K6MlVhrHDqnObpbA/s3OeaNBBIgAESACRKBACZD4KVD85JwIyIzAZACsi9coKXpkD7vskFVWBpffQ1alGCZ3SCp1hpMmYaFt1oI9u1kC+zc7/y1bDCVK3z15IAJEgAgQASLwMwESP/StIALFh8BIAF0BWEpxyjqiMrg9ADZJ0Y8kTFNnOElQzLkNlhXMFkN3xfYJRebcBF1JBIgAESACRCB/BEj85I8f3U0EChuBAQCYCOom5cA3ikrt+kjZjyTMU2c4SVDMnQ12QG/2PqFXYvuEQnNnhq4mAkSACBABIpA7AiR+cseLriYCRYEAy/6wfUDs4FJpjt4A3EVlcM+l6UhCtqkznIRA5tJMc7F9QuxcpuzSuOBc2qHLiQARIAJEgAj8lQCJn78ioguIQJEk0FrUArqRlGdnKCqDcwXAzh4qDIM6wxXcKjUQK41jDRKyD1V9UnAhkWciUDwIvNyOMsqqmKegqGTBy+Q1EQigVjxmTrMsggTSVVSUbmfyeA/V+FhbdRwixOdI4qcIrjhNiQjkkABrgLALADunRdpjK4CSUt5vJMk5UGc4SdLMmy32vcw+VFVbLCPE9gvRIAJEQIIEQnbDls9XXGBUykhDS1cLyirKUFRSlKAHMkUEZEeAz+MjKzMLSYnJiPoSlaYA2NUYzV+VHQGJH9mtBXkiAvJIwBzAWQBVZBAc22/ERBDrBhckA3+ScEGd4SRBMf82TMQyQuyA1ezSOHbGFA0iQATyQSBkr7K1jrbWopLlS+nlwwzdSgTklsDXsIiElOS0pVWGpnONmEj8yO1SUWBEQGYE2BlA90SZGWk7Zdkf9sDKfgFtl7YzCdrP7gz3GMBcAGxvCo2CIVBOTAjVESuNY620aRABIpALAq93Ky7V09OdbVzWWDcXt9GlRKDQEYj4FBGTFJ+wsdpIrCLxU+iWjwImAlIhYAzgPQB2SKUsBtsDxP6yHSwLZxL0MUx0RtBuAPMkaJdM5Y0A21OWXRrXUiwjdCJv5uguIlB8CHB7fFQU31SvVVWj+MyaZlqcCbx+8SZVAYJKJH6K87eA5k4EfiSgCSBZJIBSZABnkEhIsDK4EBn4k6QL6gwnSZqSscW+v9nnCPUSywixpgkZknFBVohA0SHwyg0bjMuUmGlgZEDPgkVnWWkmfyAQ8zUOkREx6+gLT1/JKUl9AAAgAElEQVQTIkAE/p8AE0CsFE4Wh0+WFZXBOYjaYhe21aDOcPK5YuzvtuyMEPu3j1hWKEE+Q6aoiIBsCbzepXy7YpWyTVTVVGTrmLwRgQIikJGRibB3n2+R+CmgBSC3REDOCbA9Lawb3AcZxekGQBUAO3C0sA3xznAsI3SpsE2gGMTbXSwrFCCWFfqh/Wkx4EBTJALfCAS5Ia26WWU1RUXq6kZfi+JBgM/n4/XLD+kkforHetMsiUBeCLA9QOxA1Jd5uTkP97D9NCtF3eBkJbryEOZvb2Gd4RwBCERNEZ5J0jjZkhiBdmJZIVZumd05rjB+5yQGhQwVPwKBOyEwrSWLRp/Fjy3NWH4JBL14R93e5Hd5KDIiIBcEXgAYCYC9LZfFqCQqg1sCYI8sHErBB3WGkwJUKZlsJpYRihbLCBWWVuxSwkJmiwMBTvyYswpnGkSg+BAIevmexE/xWW6aKRHIMwHWBpuVc8nyTBXWTS0LwJg8R13wN1JnuIJfg9xEUE8sI8QXE0KsvTkNIlDkCJD4KXJLShPKAQESPzmARJcQASLAEbgGYC2AczLkMRrAQlEZ3CcZ+pW0K+oMJ2mi0rfHDv/NbpjAWrJnl8bdkb5r8kAEZEOAEz9mLNlOgwgUHwJBgR8o81N8lptmSgTyTeAsgF0ADufbUs4NmIgyTuxMnf05v00ur6TOcHK5LH8NqqpYaRx7UmSts5kYuvrXO+kCIiDHBDjxY1pRjiOk0IiA5AkEBYWS+JE8VrJIBIo0AW8ATASxsjRZjn0AkgBMkKVTKfiiznBSgCpDk2XEMkL/imWEzsswBnJFBCRCgBM/NStIxBYZIQKFhUDQq48kfgrLYlGcRECOCLDsD9sH5CzjmMYDmC0qgyvsLYqpM5yMvzxScGcglhFqI8oIsazQcSn4IpNEQOIEOPFTo7zE7ZJBIiDPBIKCw0j8yPMCUWxEQI4JbAPAWmGz1s6yHDVFZXDTAbAsVGEf1BmusK+gMH51UUaI7RPqI1Yax8RQuiynuOz8xMpaChqeiooqlZLT46iPsSzhFwJfWmr67zJ5aa+z0hPH9ov0DCXxUwgWjUKUKAESPxLFScaIQLEjwBogJANYXgAzPwQgCsCUAvAtDZfUGU4aVAvOZnazBPbvy2JiKE6aITHho6+sf6t+1Q5ldDUMpemKbBdiAgmpMXjw9tKXFqFOZeqZ6BfimVDoRCD3BIJef6LMT+6x0R1EgAiIEVgGQBMAa0gg6zEZAPunJYAYWTuXkj/qDCclsAVolh0UnC2GHortEwqXdEzrLs652cCkw38kfCRNtujZi0+Jxtvn2zFan1Uw0yACxYdAUMhnEj/FZ7lppkRAagTYAzs7Ka8gsjC1APgDGFvE9lqwznBDAcwF4CW1lSPDsibQVmyf0FsxIcRKSPM91vnMedvKvB+VuuWbZPEwEPDUE5PUzxSKydp5JWKxB+t5IxwKCkCFkkoY2EYdK0fpQFVFoVDMgwXJ4wmgpPT7eCNieLD1TITP/QzEJvFhUU0FvZqpYVZ/banM8ah/Ksc2cJexVOzLm9GgN19I/MjbolA8RKCQEmAZmIYARhVQ/Kz1cCiAmQXkXxpuSwFgIqiO6JDZS9JwQjYLjMB/YkIoVqw0LjCvEa04PV7Q8d8heb09R/f5X7yBjcudcPwWqzyV3ti0fCsSE5Jgu94Gd/zuwd56LU7dOyJxh3w+O88WUFRUlLhteTfo83gfbDVPyXuYXHx2+5Lg5ZuKEytYnxEgM0uAWy8yMdM5AQsGacN2mHSEgaThxCfxod/rK8KPGKOUgdJP5pkwajotBirKwIy+mqhfQwWPQ7Iw2yUBIztpYPlIHUmHhKDQLFx7koGJPVgRR9EfQW/DSfwU/WWmGRIBmREYCYCV+FjKzOOPjmYAYDG0ApBQQDFIwy11hpMGVfmyaSFWGsciyz5U9VFuwmTip11d6f74Xfe5ic3LXXDkpnQTkpuXOyMpIRmL1lvjrl8AHOZtwPG7B3KDI0fXMj8Z6Zmwtme/Pn4eoW/D4LTSBc/uv0CJkoboM6wn+o/s/e3C8E8RcFywCc8fvkSFKuUxc9kU1K7PzsgFmLDydj+Gk/vOIDY6DnUa1MK81bNgXNqI+5zH42H7Wg9cv3gTUV9jYP5vTUxfMgkmpuxoKemPy0+8C5X4OeKfhkfbheyyx+TN8XgQnIW720pIH5gEPPxN/Lx4n4naY6Lxbp8xKpf+Lo6O30iD5Yo4JJ4pBXXVnGe5BAIBMrNQqDJjEsD8RxMkfqRNmOwTgeJHYIBIgHQroKmzs1f8RCVjpwsoBmm5pc5w0iIrX3bNxDJC7DV39qGqt/4WJhM/rev0/dtl+fr8hs9tOK1wxaEb0j3qy2nFdiQlJGHBujm453cfa2w24ehtyQsu5icjPQNz7Kb9xIWJrxGdJqB5+yboN7IXvoQxobMZY2YPR5f+HThxM7zDeNSyMMOgCf3hf/EWvLYdhPfNPdA31MPBnUdx2P04rB1moGyF0ji+9wzuXgvAHt+dUFZWwqalzrjucwvzHWaiZLmS2Od8CA9uPsaeSzugrauVr3XKyc3Xnh2DrcbJnFxa4NewzM8R/3Q82v6jyLHenojzAel47maEiFgeZrsk4crjDCSlCmBRTRnO03VRUl8RZawi8WxnCZhXUubm4vckA10WxuLrEWPY7UtGeCwfb7/wcC8oE1VKK2HnbF1cf5aJbadSkJImgM0gLVhbCteEZZ2W7UnGgStpiErgo2UdFbjN0UVpQyWkZwig3vUrji/Xw4xtifgax0ddExXsstZFGUNFlBsYheQ0ATTVgaNL9dG5odoPbF+HZaHGyGhcWK2PTmKfsRgCXmXiv1oqUFFWwNdYPma6JML3YToEAmBwW3VsmKjDldOdvZOOVfuSMbu/Jma7JmLvfF30XhoPlxm6GNSWNaZkwlyA0paRWD9BB7qaCrBxT0Kgh1BYvg/nYfKWBC6zVt5YEXP6a2FUZw3usz/5LfAvSQ4DCHoXQZmfHLKiy4gAEcg5AZb9YfuA2NknBTVYLUewaM9MQcUgLb/ZneH2iDhLyw/ZLXgCbC9ddrMElg7IFkJXfhUaEz8taveQatQ3L93B1hVuOHDdTfgw9DkSm5e44tn9l9DR00b73q0xfPpAKCkJ31o/vPUEO9bsxse3YahaszImLx4Ls39rcJ9dPuWH/S5H8On9Z+jo66CbVUeMnDmY+2zbSjdO/Mx3nIkA/4dwtHHC5EVj4LlxH6IiolG/uQUWbpgNdQ3hw+NJr3M4tus0or/GoHotE0xdMg4mZsLtT4GPg+G8yg0hL99yfvqN7AGr8X2x3WEXjnicBHs7XqueKTYfcsAB1yNwX+8F39cncOW0P1zsPeB9yxMKbJMJgEvHr2Kf82HsuuSMW773YDdrHU482AcVVRXu88m956Bpu0YYNs0Kw9tNhOW4Pug+sBP3GfMzrO0EjJk7DG26tUD3fwZi7uqpaN2tOfd5VmYWetUbzM2rWYcmUl1HZvz689OwVT8hdT+ScGC3P1koflyFXQyzeALcCcxEn2Xx6N9CHS4zdDDIPh7BYTxsnqwNDVUFLPBI5vbXXHY0QItZsejaSBULBgkFzFQnoTDxttXDAvckOBxMwY5ZOmhvoYrJTom4/CgDQ9upY+VILWw7lYo1h1IQdcQIBjqKnKC49iQTTlO0YairyH32/F0Wrm80gKICoN4tEqYVlLBnvi4XxwjHBFQwVsSJ5fqIT+ZDv3cUwr2NUMrg16WWTabF4Nn7LFi1Uke3xqpoZ6EKfe3v1zLh0mhqLGpWUMKiwVpISBFg+rZENKypgm3TdHD2bjrGrE/kxN/SYVqwMFHGmA0JYBWe+xfqcfP3f5qBzgvjEOFthCuPM2HjxsRPCU7Y1RwVjfb1VDGjjyauP8/E5C2JOG+vhw71VP/oVxLrLAsbQe+/kviRBWjyQQSKIYHWAFgr7EYFOPc5AAaKyuBSCjAOablmzRDYOUvs3+ul5YTsyg2B0mJCqJ5Yady57AiZ+PmvVmepBnzz0j24rPSAl78rV7Y1rsssVKpWAcNnWHGiZL2NM7oN7IBh0y0R+iYME7rNwYSFI1C3cW2c8rqAS8evYf+N7YiLjseYjjMwzmY4mrStj1dPQ7B2rhM2HFyJOg3N4bzSA8mJybBeOw0B/o9gO241Gra0wNRlYxDxKRIrpqzDkKn90WdEN1w+6Y8tS3Zglt1EVDGtjNNeF7g/2+vnwmVQrJqORZO2DdBnRFdOCLEYnU86okYdE85PZkYmZqycwHF7+egVnt17CasJfXD24CUc2n4ce65+P8/59uUALBnvgPNBh7Df+ShePnwFh91LvjHf4bAHnz+EY5nLPM7vuPnD0L43q8QVjkk956JR63oYPt0Kh91OoVP/NjAwErabTklKRb8GI7DYaS6adZD+r85bLy7AVq1wnMnLxM/iXT//Gm9fTwVHbHWhp6WIQ9fSYFZRGf9UFWZ3dvmkwW5/Cl7vMsSGoynw9kvHnS0GXNaj/OAYbJ2qjb7N1Tjxc+pOBl7sFAqrYzfS0X9lAj7sNeSaKsQk8FGifzSe7zBA9XJK0O4VhTub9VGvulDwMiFW0jIae6x1OIGg3j0KXvN1MKSdMMuy/WwqXM+k4ZGLgVD89IlG+KESvxU/Ccl87DyfhpO3MziBx0RL67oqcBijhQY1VHD1cQYXH7PBskBsPAjORKPpcYg9WoITLN1tE/DByxAVSwpfQrA5jdmQiMjDJaCspICZLkn4EsPHoUW6OHkrHTbuyQh0N4S3XxpmuiRz92bbtt6ZBPOKyqhcSvGPfnW1Cse+uaAPkSR+pPq3BBknAsWbAGuAsAsA68hWUKOBqAyuP4DzBRWElP1SZzgpA5ZD8+xpmdW3saxQu+yM0IrT4480Nm8v1XBvXQqA66pd2OO3DQF+j2E/fSP23XSFprawLMb3uD922O+Gd4A7nJa4IT4mAYu3zuY+Y+Vl9tM3caJFR18bj249QxcrFr5wDG85BSPnDETbXi3gumo3khOSMWftZNz3f4xFo+w5P0alhQ+o/2PvrMOrLts4/lmP9UYrKAhICRKiKAYI+CIgXQIS0l0OhnR3w4AxejQiIYqUhNJSEqO7WbDuvdfzO4cBgsBgZztxP9f1/iHn97vj85xXz5f7fu5n7A/T8cziThuf7+hWtx9lvihB066q61ZXYfm+Yjdqt6xK5TrlqVW8GUP8elO2ovrXARzde4Lc+d4kczZPzY+Kq+uwNk9xu33tLm3+14OWP3zL1w0raaJr3A/TOX/yEkv3zmbxlJXERsfRZ+KjlrlVfuv5a/N+Jq8ewZR+fpw+cpZ+03qQObsXv6/+g1nDFlC1USW6jWj7hD917mi89wzO/nMBv00TsHewN+g+KuP7T21lgL06Xmb8a8SyKAK2xbJ20KMD/1ncrcns9ugHt9r3jQfiNcFw+moi247Gk9XdinPzvbh0O5F8LUK4scSLszcS+WZQGHdXeGnnZ1SF6PKdRJb1ddNAqKpPkzHh3F6ua7FT1SPbqkGcmO2BKmgWbh2Ku7OVNnHu4VLVl1ldXWhW0QHHb4I4PsuDYnl1ImzFzlhGr4jiiK9e/NQJ5vZyr/8UP4/vhmrf2/x3HGNWRnPySgJn53myfm8cnWdE4ur0KAAlkFQM6nNV/fpuXDjBqx+1CKq2uawNgvh1uDtfFLfj7e+CmdrBmZqfOOjEz7woTvt7MnhxFH+fS2DDUB2Lx9esX6Kf61cJQ1NYgVfvi/gxhY2SGIWACRNQJ383Ahk9flf97fhxwMeEWT4vdJkMZ6Yb+xJpqb4vrTWuQuPSdb2H6oSGodberX/jN3wx83dMZt2CTezauI8Jq9R1X7qlqh6tK/Zi5WE/hnWYxEdflqROq2cfAbx3K4i9Ww5x9fwNzhy9wIVTl/Ge0JEKNcvhN2IxEWFR9BzTjr93HWfcD74sPzArxc+UH/1xcXOilU9jGpRqg8+ULpT6rHjK5+N6+eLm6Uq7/t8xua8fW9fspmS5YpQsV5RPv/6IbG/ozjcoP0p4dB76/TOR7d9+hFlDF3Ln+j0y5/CiSoMKLJn6E2tPzmfm4IXExcVrMT9cq+f8ojGZunY4UeFRzBi8gN2/7VeKjI8rl9EqXoVL5KeFtypK69ahnUeZPWwxLu7O9JncmRy5sxlq+56we+j0TpMSP6t3x2oC4r/Wt6PCOHw+keaVHHgvjw13Q5MZszJKEz9qlegQQqcamTh2MYHwqGQWeuuE1LPET9Ox4dxa9rT48XCxIleTEELXeGnVpn8v7czPN0EE+ntQMHfqxc/S7THcCk6mVz3dXyY8XKpF762mwczs4oLqsBy/Ovo/WWzcH0f7qRFcW/LkRcd1h4Zp55m+reBAJZ8H3F7mhYO91RPip9/8SE5eSWTt4KfFz5LtMc/1my5f2jRwIuInDSCKCSEgBF5IQJ1bUDfppc9/0f87nD6AGtOkelDiXhi1aT7w+GQ4de5KCT5ZFkJAtb2VKKgmaBtu7d96mDkjl+K/fTzrF27mz18PMHZF/xSHqlrStmJvAvZPZ0SHyZSr8iE1WqhZHU+us8cvMqT1BMpUKEnRMu+S591cTOs/nzqtq1K+xsf4j1xKZFgU3Ua35vDuf5jebz7zdk1MMTK9/3ycXZ1o2ach337Qkd6TO1Ly0/dSPp/U2w8nFyfaDVTXZcH5E5c5sP0Ih3Yc48rZG/Sf1U17XvmJj42nw5Dmz4UWExWLo5MDKv/JPv4sO+RLwOQ1nD9xicH+qsNWtxaMW8n1CzfpP+vR1P3EhERtOII6F9S95kC+rPMpNZp/pZ3xmTFggZbfdz3r8WXtcuk6cvvomT0MsFPHyIx/qcrP6j/jODJD1yL473UvNIlsjUI4PN1dO+uilqoUDVkSxbl5OsE0JCCK/WcSOHohgbk9XPi6jK66phM/SSzrqxND247EoxM/OvGgVX6qBXNitjuFc9vgVT+EpX1ctDNEat24n0iDkRHan+XwtMaxRjCBc5T40VVCtMrPymgtdq3trW4It5d5PrPy47shhpErojk/z+OJqW5qSEKWBsGsHehKVg9rPunxgJtLPfFy1QmwX/bHMWtjDL8MdWPjASV+IrkW8KRQXPqHjke9Tx20805zuuvGg6v2Oq3yM8eDxdti6b8wiovzVZVLV1lqMzmCXFms+aas/XP9Gv+3SBdh4LUgqfyYymZJnELAxAmo29PURY6GH2H0fFDqFLGaBqf+KnqriTN9Xvjq16Y6D3RMfyborhnnKqnpCSjxU+xdw54V2b/tCPNGrGD29tEc3vUPE3r44b9rHJmcdecbdm3Yj//wZSzaP5npPy7QztP0GK9rKVM/9vs0HEXTHrU5+Mcxgm6F0Hdm55T961C5L4261OSLGmWZN3I5keHRdBnVkiO7TzCj/0L8d6qvtG759l+Ik5sTLXrXp3f9EZQuX5yGnXTDHlT7U+ev+1OtaUU+qPA+m1fspHH3WinCYlTH6VqVRdlWflT1pv1gNUfkyXX/djDLpqyjee96WhVJrZkDFxETFUeP8a1RLKb5zGfh3knY2Op+6P7YeAzvf1KYhp1r8GvAduwd7ahU7zPts6A7IbSt0Idpvw7jjTzZ8RuyhHP/XGLgnO64eqb/PTX/nD3AANu0vzvJEP+HHLE8Wid+pusO7P97qUpO5oYhDPsuE22+dtAqQO2mRWpT364t8tBGPR+/lMD7HcPI7GbFrSUeKWda+s6P0okfH90eqHa5pmMjuLVUJx408VM9hBOz3Cj6ti2DA6KZsymG+T1c8HK14seFUQSFJfP3NHfdtLeaIQTOcadgrsfEz6oYLfawyGTc64VwcIobJfLZaOdvHl9KHJXuEkZWd2v6NXIkbw5r7oQkM3pVtFYROjDZjUwOVpTvHaa13U1s48Sd0CQ6TI+iTjl7JrRx0omfaVFcW/ykUFS+s34bgruTFSv6ulDhfd2ZJU38zI/itJ8H0bHJ5G8VSu1P7OlW05HdJxI0jr8Pd+XLEnbP9WuIfTeEzcDrwSJ+DAFWbAoBIfBMAuoGtUi9AMroAQTqwtB9wAAz3yuZDGfmG/x4ekr8FCmgrgwy3Dqw7RgLRq7Cd9twEhOT6FFtKHkK56Jhl+oE3QllRt9FVKpfjvqdqnHp1DX6NhxLq/4NKPJhATYv383OtfuYtmkI6+dvZd/mI/j4dsDR2ZH1c7fw6+I/aO5Tl+rNKzJ/1CqiwqLpNKoZR/88xcz+AczeMTIlsZkDArTKT7Peddi1fj/+w1bQccR3vF3wTTYt2cnOdfuYsWUYSYlJtCv/I3XaV+HzGh9x89IdpvaeT522VajeoiILRq/m7vX7dBv/PQ6O9pw7fpnAv8/zTctKWn5d/jeIAsXfpl6Hqpw9don5I1cxeGF38hfLg6roqM8/+qoktdp8xcGtx7S4p/42mMw5PNm+Zg/zhq+k69gWZM+dhXkjVuLi4Yz31HZaVatVuT5a/AVLPnmvj3pWiTNDr1PnjjDAZpWh3aSJfZ34iefI9KfbsR46CNgeS79FMTyITOazorYMaepI/ZGRvP+ODWv664TNO98/4KuStszq8ohv3wXRujM/fR4TP+MiNYGUIn6+CeXETCV+bDQxNHhJDAF/xBEcnkT54nZMa+/EW9msiY1X4ieUQD+3R+JnVxyjVyrxo4u93ogIfj0Uz9oBLnxVSidAHl+hEUn0nhfNntMJXLiVRHYPayqXtGVQk0xaBUYt5bezbxRbjiRo55AafmbP2FaZcLCz0s49tZ8eqYm+f69qg8I5ciGR64vcsVaj6R6KnwXRnJ6tE5ZnrifSyTeKA2cStDHhfeo70qaKbqri8/ymyUang5HAGyEiftKBs7gQAkLgSQJKAKlWuHsZDEb16qgKiWqDS87gWAztXibDGZqwEdhX4qdg/ketX4YI6eC24ywctYbpW3XnfO7dCGbe8FWcOXwRZzcnPqtRhnodq2Bto/uR9veOE6yYspHbV++RK18OmvWpTaHS+YgIjWSGTwAnD57DK6s7VZp+TlxMPGtm/c6ABV34c8MhosKj6TCyCcf+PM3sAcvw/WNoSkrqn53dMtHUW3fh6O9Ld7EpYBchdx+Qt0huWvSrqwkhtQ5sOcaKqRu5cy0IN09nPq3+AY26V9diPLn/LNO8F5Hj7awMXtyNdf5bWTHlF5b+M1l79+q5m/gPXsmVwBu8XehNGnSpyntldaO61bpz7T5+A5dz4cRVcubJpuVX+IN8KZ+vnLqRrav2aPf6lK5QjGY+tbGzt+Xcscv0b/Soje/xveo55Xs++kpdWWbYdeb8CQZYrzSsEyOyrg7952j6gPUDXShfXNcaJ8vyCATeDBXxY3nbLhkLAaMgoNqw1DS4KxkcjepHUW1wXwI7MjiW9HAvk+HSg3IG+VDiJ3++QhnkXdyaGoHzFwItRvxcuJXI3M1xLPkjjkvz3FKqHqa2ZxLv6xMQ8fP6DMWCEBACr05AnQFSF6KeenUTafbmH3rxMyTNLBqvIZkMZ7x781qRKfGTN++jqsNrGZOXzZ7ApUsXGGC1wuzzVAnWHh7JyatJTG3nSJXST7eaWQQESVIjEHjrgVR+5LsgBIRAhhI4CbQADmZoFDrnqo/nc30VyAjCMXgIMhnO4IjT18HI3zpceiPXm6qlVJYQeCGB0CuBdEte/8Ln5AEhYE4EAm+Hifgxpw2VXISAiRJQY7DVWGbVfpbRq4J+Cpw6B/RnRgeTTv5lMlw6gTa0mxG/ddjuldWzgr294S/INHQuYt+wBNTFrjbXjtLGdrdhHYl1IWBkBALvhIv4MbI9kXCEgKUSUOdtxgLqMtKMXuqkthJim4ARGR1MOvqXyXDpCNsQroavbZnb2tFxv7uXW047BznQbQjG5mAzLi6BB0Fht6rcWJSzVJYnRy2bQ36SgxB4HoHAuxEifuQrIgSEgNEQ2KjuCASMZfbqcEBdmvL0DY1Gg8wggchkOINgTR+jSgBhbz/HCquCiYlJ0gKXPthNxouNrfXlpKTkQKskq9Z1b8+6Xihb+t8vZDKwJFCzJCDixyy3VZISAiZNQM1dVSJooZFkUVldnq0fh63uBbKkJZPhLGm3JVeLI3B6DsmFshr+PiGLAysJGzWBwHuRUvkx6h2S4ISAZRJQ1R91DsjXSNJXByhUG9zP+tY8IwkrXcJ4OBmuOKAqQupyWFlCQAiYAQFN/GRRd0/LEgKWQyDwfpSIH8vZbslUCJgUgRmAGoU9zoiiHgOoGySrGVFM6RWKEj+qEqQug1XDKY6nl2PxIwSEgGEIaOIncybDGBerQsBICQQGRYv4MdK9kbCEgBDQDUCIBIzp7h11L5FqzVPT4P62wE2SyXAWuOmSsnkS0MSPl6N5JidZCYH/IBAYHCPiR74dQkAIGDUBdfeO6svobURRqiZ51Qa3FJhoRHGlZygyGS49aYsvIWAAAjrx42AAy2JSCBgvgcDgWBE/xrs9EpkQEAJ6AqrNSk2t6mRkRCYA+YGaRhZXeobzcDKc2iPVFidLCAgBEyGgiR9PET8msl0SZhoRCAwR8ZNGKMWMEBACBibQESgDtDSwn9SarwEs0rfBHUvty2b0vDqbpapBSgwFmFFekooQMFsCmvjxkAtxzXaDJbFnEggMjZPKj3w3hIAQMBkCLQB15qaBkUXsrm+DmwdMNbLY0jMcmQyXnrTFlxB4TQKBc4gp4GbrYG0lF52+Jkp53UQIJCXDubD4WPnGm8iGSZhCQAhoBOoDSgQZ48S1KUAuoK6F75VMhrPwL4CkbxoEzs9lT24n64/tra1NI2CJUgi8JoG4ZLgWnrhPxM9rgpTXhYAQSHcCqvqjzphUSHfPL3ZYB/DTt8GdfPHjZv3E45Ph1H7dMetsJTkhYGIEzsxhfBZHq55e9jbyW9DE9k7CfTUCwbGJBMUmj5Mv/Kvxk7eEgBDIWALl9Z5ZkaUAACAASURBVBeOfpixYTzTe2Z9G5y6pNVYLmrNSEzqLJA6E7RYL1ozMhbxLQSEgJ7AxTlkT4BLBVxt5LIf+VZYBIGz4YmxSfa8KeLHIrZbkhQCZklADUBYABQ10uzURa1KCDUy0vjSOyyZDJfexMWfEHgBgfNz6OdiR5/sDtauAksImDOB2zFJIRGJjCnQmjEifsx5pyU3IWD+BIoAG4G8RppqQ2Cyvg3urJHGmN5hyWS49CYu/oTAcwhc8qdHJhsGZ3ewchNQQsAcCdyOTQ6JTmTgO62ZrvIT8WOOuyw5CQHLIqDuADoAZDPStHPo2+DUPThzjDTG9A5LJsOlN3HxJwSeQ+D8PPolJdE/sw2OzrZgawVyEki+MqZKIDEZ1P8iEuF+PLG2yQzK15YxD/MR8WOqOytxCwEh8DiBrMBlwNmIsahBCE5AUyOOMb1Dk8lw6U1c/AmB/yBwbh5ZExPobWtN6YRkPk4GR4ElBEyRgBXE2FqxNyGZQ8n2jCncnKDH8xDxY4q7KjELASHwLAJKWETqBVCUkSJqAozWt8FdNNIYMyIsmQyXEdTFpxAQAkLAAgmI+LHATZeUhYCZE1ACSLXC3TPSPNVdQDuB4cB8I40xo8KSyXAZRV78CgEhIAQshICIHwvZaElTCFgYgbuAmgZ3xYjzngeo2wXVpa2yniQgk+HkGyEEhIAQEAIGISDixyBYxagQEAJGQECdAVIXop4yglj+K4TmwGB9G9xVI44zo0KTyXAZRV78CgEhIATMlICIHzPdWElLCAgBjcBJfWXloBHzUC16qg2uv/4iUCMONUNCk8lwGYJdnAoBISAEzJOAiB/z3FfJSggIgUcE1Bhsb73AMGYui4BYoI0xB5mBsT2cDKdCUG1xxzMwFnEtBISAEBACJkpAxI+JbpyELQSEQKoI7ADGAr+m6q30f7g10FvfBncr/d2bhMfKgLoz6Zhe1N4xiaglSCEgBISAEDAKAiJ+jGIbJAghIATSgcBGYAGwKh18vY6LAvoqVU9g+esYMvN3ZTKcmW+wpCcEhIAQMAQBET+GoCo2hYAQMFYCKwElghYaa4CPxbUMCAU6mECsGRmiTIbLSPriWwgIASFgYgRE/JjYhkm4QkAIvDYBVf1R54B8X9uS4Q20B7rq2+CM9d4iw1N4OQ8PJ8Op812LX+4VeUoICAEhIAQsjYCIH0vbcclXCAgBRWAGoEZhqx/Mxr4K69vgOgKrjT3YDI5PTYZTe/q+fijClgyOR9wLASEgBISAkREQ8WNkGyLhCAEhkG4E1ACESGBIunl8PUfqrNJtoMvrmbGIt2UynEVssyQpBISAEEg9ARE/qWcmbwgBIWA+BNQFo076CWumkFVnoK2+DS7EFALO4BhlMlwGb4C4FwJCQAgYGwERP8a2IxKPEBAC6U1AnRFRF412Sm/Hr+ivmL4N7ntg7SvasLTXZDKcpe245CsEhIAQ+A8CIn7kqyEEhIAQAHWepgzQ0oRg/Kw/t9TDhGLO6FBlMlxG74D4FwJCQAhkMAERPxm8AeJeCAgBoyHQAqgKNDCaiF4cSHdAVTW+ACJe/Lg8oScgk+HkqyAEhIAQsFACIn4sdOMlbSEgBJ5JoD6gRFA1E+JTSt8G10h/h5EJhZ6hocpkuAzFL86FgBAQAhlDQMRPxnAXr0JACBgvAVX9UeeAKhhviM+M7BfglAkNbzAWvDIZzlh2QuIQAkJACKQDARE/6QBZXAgBIWByBMoDahT2hyYWuRJt9fRtcDEmFntGhyuT4TJ6B8S/EBACQiAdCIj4SQfI4kIICAGTJKAGICwAippY9Eqw7QRqAb+bWOzGEK5MhjOGXZAY0p3AqdnktLWnt5W1TcnE+MSyyck4pHsQ4lAIpA2BWDs7m73xiYmHHZIY+04b7jxuVsRP2kAWK0JACJgngSL6czR5TTC9TcBh4EcTjN0YQpbJcMawCxJDuhA4v5ABSUnWfbNkz5LJ2c0ZWztbrG2s08W3OBECaU0gKTGJhPgEIsIjuX/rfowVjHj3+6ThD/2I+Elr4mJPCAgBcyOg7gA6AGQzwcT6AtX1bXAJJhi/MYQsk+GMYRckBoMROL/Y1tvVxblftlzZ3Q3mRAwLgQwkcPf6nbCoyJhBeZvGTlZhiPjJwM0Q10JACJgMgaz6O3WcTSbiR4F+om+DqwJsM8H4jSFkmQxnDLsgMaQ5gXMLrQe5u7v1zPpGVrc0Ny4GhYAREbhz405wxIOwSflbMFzEjxFtjIQiBISAURNwAiIBJYCijDrSZwe3FdgDDDTB2I0lZJkMZyw7IXG8NgHtjI+d9YUCRd/J9NrGxIAQMAEC505eiLYi+W0RPyawWRKiEBACRkVACSDVCnfPqKJ6uWAGAJX0bXAv94Y89SwCDyfDHQfU2aAnDtMKMiFgCgTO+DMxa87M3T2zeMhvQVPYMInxtQkE3w3l3p2Q8fKFf22UYkAICAELJHAXUNPgrphg7p/r2+C+AHaZYPzGFHJTYDywWH83lDHFJrEIgecSOLfAdu9bed8oa+9gJ6SEgEUQiIuL5/qlm3tE/FjEdkuSQkAIGIDAZUBdiKouFjXFpcZhq1a4YaYYvJHFLJPhjGxDJJwXEwj0J6ZA4TwO1tYy1e3FtOQJcyCQlJTEuVNXYkX8mMNuSg5CQAhkFIGTQAvgYEYF8Jp+hwJqIIJqhZP1+gRkMtzrMxQL6UTg9BySCxU1xSn+6QRI3JglgcCTl2Tam1nurCQlBIRAehJQY7C99a1k6ek3rXxVBNSdQKoNTg1EkPV6BB6fDKe+F5tfz5y8LQQMQ0ATP0XU8UVZQsByCASeuizix3K2WzIVAkLAgAR2AGOBXw3ow5CmbfXi7RdglCEdWZBtNRlOVYJUh4Vqi1PDEWQJAaMhIOLHaLZCAklHAiJ+0hG2uBICQsDsCWwEFgCrTDjTkUApQN0JJCttCMhkuLThKFbSmIAmfgq/ncZWxZwQMG4CgaevSOXHuLdIohMCQsDECKwElAhaaGJxPx7u/4C1+jY41dInK20IyGS4tOEoVtKIgCZ+Cr2VRtbEjBAwDQKBgVdF/JjGVkmUQkAImBABVf1RosHXhGL+d6iO+ja41frWLRNOxehCl8lwRrcllhmQJn4K5rbM5CVriyUQeOaaiB+L3X1JXAgIAUMSmAGoUdjqzIcpL3WOqQhQ3ZSTMNLYZTKckW6MpYSliZ93c1lKupKnENAIBJ69LuJHvgtCQAgIAQMRUMIhEhhiIPvpZbYasBxQl6MeSS+nFuInzSfDDf6tfR5nq0zzra3t3o6MDZU5xhbyRXrZNJ0dPC7FJ8acS4gNb1333vyrhd5982VfleeEgFkQCDx7Q8SPWeykJCEEhICxEhgMOAG9jTXAl4zLBdgFLAImv+Q78tjLE0iTyXBK+HjYeuwp/U7lnG6ZvF7euzxpUQTCooP5++KWW59dnZazVD4Pi8pdkhUCgedE/Mi3QAgIASFgaALqrhd1mUYnQztKB/uT9LnUTgdflujitSbDjf+9118f5Kv8iQgfS/zqpC7nB1FBXDwxm+89ZKZJ6sjJ06ZOIPD8Tan8mPomSvxCQAiYBIGOQBmgpUlE+/wgawHz9NPg/jGDfIwxhVeaDDd+c6+LXxSpK61uxrijRhjTwePz6eCorvYyjuVZ4zbF3rFj1+TMTwR07EI8JdrcJ2JjdpwzWb8w2MTEZGxs1PVa8NOuaPrPi+D0gqzaPw9bHM6UnyL5aYgnoRHJ+MwJT/nshYb/44Hk5GSSkkjxWazVPfo3daFhhUyvavI/37sTnMiA+eFsPhRHSEQSJfPbUbOcAz3qqeJ82q+gB0lkqX2H26uzkd3LJu0dZIDFwAu3RPxkAHdxKQSEgGUSaAFUBRqYQfqe+mlwfsB0M8jHWFNI1WS4oRvaJn9VoolBc9n1+59MGjKNn/esMKifyUOmEx4WwYAJPuzbeYCR3mNZf0ANH0zblaR+tQLW1i/+UZ22njPe2uajSxjgtD7jA9FH4FnzjiZIlvzoTuOKj4SDJn7aBhHxS7YXip8HEUl41LzL7dVZye5pQ+DVBHYci6P9N05ERKsf8nfZOs6LT4racf5GItuP6j57nbXurxh8/MM5PV8nsPx+ieLT9+wpkkfdHZ12S4m6j7sEY2cL3eo4UfpdO46eT6DnzDBa/C8TQ1q4pp0zvaXo2GQmro6kex2nF7JPc+cGMhh48baIHwOxFbNCQAgIgWcRqA8oEaSGCJjDmgbkAFResgxHQE2GawYoMbT4v9wo8VPxfcNq692b/2LKkJms/ivAcNkCU4b4EhEWSb8J3uzfeZDRvSfy8/5lae5T+YmLjcd7ZLdn2r5x5RZTh/hy9MBxnJydqFSjPG29v8fO3k57/vaNO4zrO5kTh0+RO28uug/uxHul1YBE3Vq9YC2r5v1M0N0gChTJT6d+bVM+D7kforE8+OdhkpOSKF2uJN0GdSRL9icrH2metN7gtmMrGZBpnaHMp9quZ627lMhny9nriQTOz4yrk06QauKnXTARG5T40VV0/mtp4qfWPW6vyqKJn8fXjfuJ5Gp0/6XspCZ4TfzMjeD0vCypeS3Vz568nMB7rYO4FJCFPDke5fbznzE0GPaA8A3ZcLR/Pp9/O42JS071O6kO3MheCLx0R8SPke2JhCMEhID5E1DVH3UOqIKZpFpPf6fRF8BpM8nJGNPIBowH3td/fzb/O0glfsoXq2PQ2P/cvJdpQ2ex4k/D3uM7behsIsIi6Du+Fwd2HmKMz2R+2pv2gkv5iYuNo9eILs/k1vyrdmR/MxstuzUl6F4wE/tPp2qDr2jdqzmqatSscluKlizMt+3qsev3PQTMWM7Kvxbh4eXOHxt3Maz7WHqP6kb+IvlYt2Qj2zbsZNnOebh7uvFj2yE8CA6jc/+2REfHMHOkv/beuIXDDbqHD43v+GeN0YmfeT+48eO8CL4p68DYtrpKxr/Fj/rB3tsvnJ//iiUuHiqVsmdaZ1dsrOHNRveJjEnGyRF+GuRBbFyyJkx2TvAi73f3iIoBZ0crfhnhgRJKj4uW7Ufi6DMnnDPXEymW15ZJHVz5sJBO5C7bHsOoZZGcv5mAl6s1ratmYnAzF37ZF0v9oaHExuvs3l6ZlU+7B+PzrTMNy6vr0mDm+iimro3iZlASpfLbMqWTK8Xf0dlVlZxmlR2ZuymaU1cSyOllw8T2LtQsp3v38XXuegLvtghi0ygP/lfGIeWjqJhkDp6J16pZdrZWxCckM3hRpBbz/bAkPi9mh38vN3J42RAZnYzLN3c5PMuLVuPDqPuZA3+eiOetbDbM7uGWYrPu4FA8XKyY2N71CTF5+XYiHaeGsedkPLmyWtOrnjMtq+iqdM/zmy5f6Jd0IuLnJUHJY0JACAiBNCZQHlCjsD9MY7sZZU71e+wEpgKzMioIC/H7n5PhlPj57L1vDIrhry37mD7Un2W7/TU/d2/eY8rAWfxz6BSu7i5UqlWeZl0bYWOj+5vpw3uO4TdmIdcuXuedgnno2L81hUu8q322bf1Ols5czY3LN3H1cKVaw69o0b2x9tmMYf6a+OkzrjsHdx1mnM80OvZrxfxJS7h/J4jSn5bkx4k9ccyk+xG4LuBX1izYQNDdYAoUzUfngW3IV1h3/On00bP4Dvfn/KmLmp+6Lb6hYds6zB69gNXz1qHObBQtVYgpK0azbNZq5k4IYOu5tZowqVW6CVNXjqFYGV01x3fEXAKPndX+bM/WA4zoMZ61fy9JqQR1rNWLjyt+yHddGjJl0CyuXrjOhACdmFGVrJolGzNu0VDeL/seXxepx5QVY1J4/LFxN6N7TWbT6dVYWaXub/BfZdN3n9jAAMe1r/KqQd7xrH2PAB837Gyg+oAH/OPnRcHctjrx0z6EiPVZtcpP20lh2g/2OT1cyeRgRY9ZEZrw2T7OkweRqvJzn9srVeXHmnV7YvHxV1WZzGiVn2+DUuw8/plqjyvRPpjx7VwoX9we3w3RLNoSw9UlmbkbmkSR1sGMbeNC9Y/sOXg2geZjw9g5wYPPitk/4UOBKdk+GJ9GTpr4Wbo9hg5TwvHroQSPLb7ro1myPYZLizPj7mzNx12DOXUlEf+ernxU2I6BCyM1e8FrsjzzO1C2SzD/XE6g4ReOVPvInool7fFwebJls+escHYci2daJxe83KwZsyKKE5cS2D3JUzub5FLjHp8Vs6NPQyc+KWLHT7tjGbQokuvLMms+Vatblnr3WD/Ugw/etU3h6eVqRcGWQZrY7Fbbid0n4uk4NZzfRrrzvw8ceJ5ftU/GsgIv35XKj7FshsQhBISAxRFQAxAWAEXNKPOZgJqd+60Z5WSsqTw1GU6Jn0+KVjFovH9tOcDMYfMI2DWLxMRE2nzdg7fz56ZZt4aaKJng40u1RpX5rmsD7Yd/u2q9aPdjc97/6D3WB2xiy887WPrnbEKDHtDqq2608WlG2S9Lc+b4ecb+MI2Jy4dpQsN32DwiwyPxHtuFg7uOMKDNKMp8XpLOg1tx58Y9hnYaT5PO9ajdvBrb1u1i6kA/eoxoT95CedgQsEn7s8U7Z+Li5kzDj1tT9ssPqN28qiaEVIy+68bxbrF8mp/4uHi6DWuncTt15Az/HDhFw3a6gYbtv+lFngJv8f0PTbSYR3SbSKVaX2j5LZqyglOHzzB64cAU5n6jF3Hzym0Gz+zNX5v3M6rnFIbM6kO+wnm0/Nct/o35W6fh7OqkPZczd3Zs1SEO1c84daUmqGauVwU+w689JzcxwOFnwzt6SQ+ede4T0MeVah85UHvwA6Jik/l9lAfHLiRQooMSP1lISkrGq24QW8e480Vxe83ylTuJvNM8mOOzPLVqhEftIG6vyPxI/MyN5PRcL534aRys2VFVGk386D/rOC2ce6FJrBrgrtlU1aWGI8IY2MRJExDbjsTR+utH55DyfBfEiBbONKno+IQdTfx0CMGnYSZN/JTtGsLXZewZ9J2zZlcJ7XdbhtC9TiY61cjEx91CeC+PrSbk1DpzLYFCrUII/Vknjv69wiKTmPNbDOv2xrHvdLwmZsq/b8foVs588K4dcfHJuNS8z74pHpQqoKsuJSQmk61BEIu8XalQwh6XGvdZ6O2qVZzUUnnnbBTE/qke2jmitX/F0mFaBNeXeBERk5zCc+fxOLrPjORKgJdWYVLLe04ERd6ypcmXDs/1W73so0rVS34dDPZY4JV7In4MRlcMCwEhIAReTED9dfJGwJwmdDUCJuqnwZ17MQJ54jUJPJwMFzB0Q9teHxWp9Jrmnv/6ni0HmTV8AYt2zuDgzqOM7DqJJX/NwslF98Nw68+78Bu5kJUH5zJtoL9WPek/vaf2mWovG9l1siZaXD1cOLLnH75uWDHFYbPPO9GiVyO+rPkZs4YvJDIskl5jO3Jo11H6tRyp+cmSQ3d/0dgfpuOZxZ02Pt/RrW4/ynxRgqZddUfP1A/M7yt2o3bLqlSuU55axZsxxK83ZSt+oH1+dO8Jcud7k8zZPDU/Kq6uw9o8M/FbV+/QtkpP7VyQWkVKFWTiyqHa35BP7jeb2Og4+kx81DK3ym+9Jnomrx6hPT+lnx+/Lt+aYnvkgn6U/kx1Lj5ai6esYseGPwl/EMmUn0aQ8y11963h1/5TWxlgv8bwjl7Sg2fdIAJ6K/Fjz6XbiRRpE8JSH1feyWlDiQ6hRKzLzPmbiZTsGErU+sxPnFXJ1SSY6Z2cqfC+HR51grm93OuR+JkXxWl/T534aRKi2UkRP/rPyns/4JuP7OlV79kT2q7dS2TtnjitSrP/TDxHzicS0MeFJl/qxY/ejkq1ZEclfpxo+IUDKqcVP7ryVWmdUFOr6ZhwsrhZMbmDCx93D6VxBQe61NT5vROSRI5GwYSu8Xqm+HkcZUR0Mpv/jmPMymhOXkng7DxPwqKSKdw6FHdnKx4vHqo/n9XVRfPlUjOIYzM9tErUw1XB+4EmogY1daL5uHBUlWdSexddJU3Pc+YvMfx9LoENQx+1xz18P/BawnP9tvn66Ta+l/xapPljgVfvi/hJc6piUAgIASGQOgLqDiB12YY602EuK6e+DW4MMNdckjLyPHpVaFx6vPdQndAw1Nq79W/8hi9m/o7JrFuwiV0b9zFhlbrLV7dUNaN1xV6sPOzHsA6T+OjLktRp9ez5HvduBbF3yyGunr/BmaMXuHDqMt4TOlKhZjn8RiwmIiyKnmPa8feu44z7wZflBx51VE750R8XNyda+TSmQak2+EzpQqnPVEegbo3r5Yubpyvt+n/H5L5+bF2zm5LlilGyXFE+/fojsr2hO5yu/Chh03no908hU21qXWv15/OqZanetDIRDyLwHbyAnG/noMfotkzpO4e4uHgt5odr9ZxfNCZT1w5n3cLf2bDod3qMaUfOt7Nz4I8jLBi3nFGL+5G30Fsp71y/eJPAo+e1GElOZlRAv3Rpezt0eqfRih8FR7ViLdwayzIfVz7p8eC54uetpsFMau9MpZKvJn7K9Qil/ucOdK/9tPg5EBjP1/3D+KasvXZ+plgeG1pPiqB3g0yvJH6ajQ3XxIlqS1Pip0VlB9pVe7H4US10t4KTnxJoqi1P5T+ziwtflbbTBN5/iSd1HkqJn/PzPcn3xqOhCdPWRbNwSyz7priTrWEwv49wo0xBuyfEz9S1SmQlsnbw0+LnobB8GdFmqH83vaxdET8vS0qeEwJCQAgYloA6M3MZ0PVGmM9SB0PUX3mqSWWyDExAtb2VKPiJQb3s33qYOSOX4r99POsXbubPXw8wdkX/FJ+3r92lbcXeBOyfzogOkylX5UNqtPjqqZjOHr/IkNYTKFOhJEXLvEued3Mxrf986rSuSvkaH+M/cimRYVF0G92aw7v/YXq/+czbpQqKujW9/3ytdaxln4Z8+0FHek/uSMlP30v5fFJvP5xcnGg3UBXG4PyJyxzYfoRDO45x5ewN+s/qpj2v/MTHxtNhSPOnYty5YS9LJq/Bb5satqdbl89co0ftwQTsn8bPczdx/sQlBvv3Svl8wbiVXL9wk/6zutP+qz407FiDCrXKpXw+qvM0cr6VjW+71CL0fhjZc+vGI6sVHRmj5TJ+1UDyv6f+TsSw6+iZPQyw+8mwTlJh3bNeMAG9Xaj2oa5Kos6eFG4bSol3bFi3N56ItV5am5d6bvsYN02IqKWqMnmah3LM153cqu2tbgi3l3nqKj974/BRVZk5HrrKT9NQzY5W+Xnss1aTIrRWtyV9dO1n6vB+2e4PGNnCiQ374zUf6x770Z+/ZQhDvnPS2r0et6PeLdkpFJ8GmbTKz0fdHlDtQzutfU4tVZUs1CaULjUc6aza3ro/0IsfXWVEq/x8G0LoT55PVX58N8QwckU05+d5PFH1UoImS4Ng1g50pXIpO7zqh7C0jwtV9RxV3g1GRmh/lsXdGpdawZqNx8WPeuatZqHM7eHM8KXRmjhSS6v86HluPhxP/4VRXJzvkXKnUZvJEeTKYs2Axpme6/ft7MZzR1DgtSCp/KTi/5fyqBAQAkLAkATUfx0j9QIoypCO0tn2d4A68a2mwSmBJ8tABJT4KfauYWdo7N92hHkjVjB7+2gO7/qHCT388N81jkzOuh9vuzbsx3/4Mhbtn8z0Hxdo52l6jNe1lCXEJ9Cn4Sia9qjNwT+OEXQrhL4zO6fQ6FC5L4261OSLGmWZN3I5keHRdBnVkiO7TzCj/0L8dz4SIb79F+Lk5kSL3vXpXX8EpcsXp2En3bAH9QOz89f9qda0Ih9UeJ/NK3bSuHutlLt8RnWcjou7s2Zb+VHVm/aD1df0yfXHz3tYPm09s7aNSqnEXDx1lR/qDGPxgSmcOHiGaT7zWbh3Eja2uh93PzYew/ufFKZh5xq0+9KHhp2/4cs6j4mfDtPJ/lZWPqv+IT4NRrL44NSUlkElfpp+0IWRS30oWDKfgb4lj8z+c/YAA2zT/u6kVw3cs34IAd7OKeJH2fnpzzjqjYjQTEb87KmJltaTI9l/JgH/bs44OUC32VGqYMYfY9wIi0zGvV4IB6e4USKfDRsPxOMzP4rTfkr8JJHru9AUO5po0X925HwCZXuGMa2DE18Us2PWxhgWbo3j3Fx3xv8Uw09/xbF+kCuumawY91M0U9fFMrGNE91rO7J+XxztpkYSOMddEywlOz/Ap76jJn4CtsfS2TeKeT2cKZ7XhukbYli0NY6L8921QQUf9wijRWV72lV9TPw0DiV0tcdT4kcJkdJdwsjqbk2/Ro7kzWHNnZBkRq+K1ipCBya7aQMgBgdEM2dTDPN7uGjtaz8ujCIoLJm/p7lrk/Bcaodwfq77E+JH8S3b4wEXbyXRoZqDJuzU0sRPvVBuL/XAzcmK/K1Cqf2JPd1qOrL7RALtpkXy+3BXvixh91y/r/qdMMR7gdeDRfwYAqzYFAJCQAi8BgElgNRf+957DRvG9qrq8VHT4FR/lGFnJBtb5ukYjxI/RQqUNKjHA9uOsWDkKny3DScxMYke1YaSp3AuGnapTtCdUGb0XUSl+uWo36kal05do2/DsbTq34AiHxZg8/Ld7Fy7j2mbhrB+/lb2bT6Cj28HHJ0dWT93C78u/oPmPnWp3rwi80etIiosmk6jmnH0z1PM7B/A7B0jU3KbOSBAq/w0612HXev34z9sBR1HfMfbBd9k05Kd7Fy3jxlbhpGUmES78j9Sp30VPq/xETcv3WFq7/nUaVuF6i0qsmD0au5ev0+38d/j4GjPueOXCfz7PN+0rMSD4HB6VB+qCZWvm5Yn4kEk80asxCOLG72ntycxIZEu/xvER1+VpFabrzi49ZgW99TfBpM5hycrp//C9jV76TCsKW/kycahP/5h4ZifGLHsB/IUzo13rRHkLpCTBl2qa3mtnL6Ry6evM37tjynT4wy5mafOHWGAzSpDukiVbc8GoQT8oMSPrqLzcFXuF87WIwlErPHQ+NWvrwAAIABJREFUxI+qCHnPjWbt3jjiEqBySTumdcikjaBWS4mlXw/Fs3aAi/asz4JoTs9214mfZg9S7GjiR/+Zeu+X/XH0XxyjnSsq8paNJm4+LWpLcHgSzSZEseN4PG9ktqbLNw5Ex8HwZdFsH+3KOzms+cw7nMt3kri3zINyP4Tj08CRhp/rKlgzNsQwbUNsyqjrqe0zUTyv7rzNxz3DaFHJgXZVdQMBtMpPkweErlLi5+kJaaERSfSeF82e0wlcuJVEdg9rKpe0ZVCTTFoFRi11GergJTEE/BGnxV6+uB3T2jvxVjZrnfipE8r5uW7ky/lkNWbc6hjN9unZbhTKrfvsQWQyHvVDub3EXaukqTHgnXyjOHAmgWwe1vSp70ibKrrYn+c3VV8EAz8ceCNExI+BGYt5ISAEhMCrELgLqGlwV17lZSN+R023SwKePmBhxEGbSmhK/BTM/6j1yxBxH9x2nIWj1jB9q+6cz70bwcwbvoozhy/i7ObEZzXKUK9jFazV7GHg7x0nWDFlI7ev3iNXvhw061ObQqXzEREayQyfAE4ePIdXVneqNP2cuJh41sz6nQELuvDnhkNEhUfTYWQTjv15mtkDluH7x9CUlNQ/O7tloql3Le3Pfl+6i00Buwi5+4C8RXLTol9dTQipdWDLMVZM3cida0G4eTrzafUPaNS9uhbjyf1nmea9iBxvZ2Xw4m6s89/Kiim/sPSfydq7V8/eJGDcOs4du4yjkz1lKhbX3nVy1Z/RuHYfv4HLuXDiKjnzZNPyK/yBrmqjxNH6udv4Y80+rcUtd34ldKry/qeFdT8sg8LxH7KSs0cuaXcGFSmTnybeNcn2Zvpccnrm/AkGWK80xNdEbAoBoyUQeDNUxI/R7o4EJgSEgKUTUC1i6kLUU2YGoiWgDomoNrjrZpZbhqajxE/+fIUyNAZxbjoEzl8IZID1CtMJWCIVAmlAIPDmAxE/acBRTAgBISAEDEXgJNACOGgoBxlk9x19G5wPsCSDYjA7t0r85M1r+LMiZgfOQhO6dOkCA6xE/Fjo9lts2oG3RPxY7OZL4kJACJgMATUG21svFkwm6JcMNABQwx3avuTz8thzCIz8rcOlN3K9afgxYbILZkEg9Eog3ZLXm0UukoQQeFkCgbfDpPLzsrDkOSEgBIRABhLYoe51BH7NwBgM5VqNAvtB3wZ321BOLMHuiN86bPfK6lnB3v7RhYqWkLfkmHoC6mJXm2tHaWO7O/UvyxtCwIQJBN4JF/FjwvsnoQsBIWBZBDYCamCA8YxnSjv+7+orW93U0Ku0M2tZloavbZnb2tFxv7uXW047h0e3t1sWBcn2RQTi4hJ4EBR2q8qNRTlLZXl6otiL3pfPhYApEwi8GyHix5Q3UGIXAkLA4ggoYaBEkLmOi1YHEO4DnSxuZ9MoYSWAsLefY4VVwcTEJGmBSyOu5mLGxtb6clJScqBVklXrur" id="176" name="Google Shape;176;p10"/>
          <p:cNvSpPr/>
          <p:nvPr/>
        </p:nvSpPr>
        <p:spPr>
          <a:xfrm>
            <a:off x="155575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0" y="58240"/>
            <a:ext cx="2520000" cy="28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513" y="2464435"/>
            <a:ext cx="10122408" cy="745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2023-01-31T17:48:21Z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2023-01-31T00:00:00Z</vt:filetime>
  </property>
</Properties>
</file>